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FCD9B_EE14E12D.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omments/modernComment_7FFFCDA3_5D07F14B.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omments/modernComment_7FFFCD82_BB15D16F.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omments/modernComment_7FFFCDA8_34E60E27.xml" ContentType="application/vnd.ms-powerpoint.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5"/>
  </p:notesMasterIdLst>
  <p:handoutMasterIdLst>
    <p:handoutMasterId r:id="rId26"/>
  </p:handoutMasterIdLst>
  <p:sldIdLst>
    <p:sldId id="626" r:id="rId6"/>
    <p:sldId id="519" r:id="rId7"/>
    <p:sldId id="2147470747" r:id="rId8"/>
    <p:sldId id="2147470755" r:id="rId9"/>
    <p:sldId id="2147470762" r:id="rId10"/>
    <p:sldId id="2147470751" r:id="rId11"/>
    <p:sldId id="692" r:id="rId12"/>
    <p:sldId id="2147470757" r:id="rId13"/>
    <p:sldId id="2147470722" r:id="rId14"/>
    <p:sldId id="2147470760" r:id="rId15"/>
    <p:sldId id="2147470749" r:id="rId16"/>
    <p:sldId id="2147470752" r:id="rId17"/>
    <p:sldId id="2147470750" r:id="rId18"/>
    <p:sldId id="632" r:id="rId19"/>
    <p:sldId id="2147470754" r:id="rId20"/>
    <p:sldId id="2147470758" r:id="rId21"/>
    <p:sldId id="612" r:id="rId22"/>
    <p:sldId id="553" r:id="rId23"/>
    <p:sldId id="504"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BFC92B-4065-CBA1-D647-BF8B644A858E}" name="Perez, Elizabeth (DOH)" initials="EP" userId="S::Elizabeth.Perez@doh.wa.gov::44f704ab-48b8-4838-a681-f5e9787aed29" providerId="AD"/>
  <p188:author id="{0B5D4685-4BD1-BB5D-8C27-07B24C940340}" name="Otterness, Conrad (DOH)" initials="O(" userId="S::conrad.otterness@doh.wa.gov::c3049225-ed82-4e7d-bad3-6600c55b2d5c" providerId="AD"/>
  <p188:author id="{E62AE88D-91E5-BF1F-D560-20EC553D7B4C}" name="Huriaux, Emalie (DOH)" initials="H(" userId="S::emalie.huriaux@doh.wa.gov::b528d620-2dea-4dce-9d50-30ab3f15ec27" providerId="AD"/>
  <p188:author id="{1C4B83BA-F2F8-9E28-BAC3-A2E4E06116F6}" name="Wang, Chantel (DOH)" initials="CW" userId="S::Chantel.Wang@doh.wa.gov::4b602a40-2631-4e01-98fc-ef4505ca7d26" providerId="AD"/>
  <p188:author id="{51C936CD-C227-594E-D274-1D0E16E25CD4}" name="Payne, Beth (DOH)" initials="EP" userId="S::Beth.Payne@doh.wa.gov::83f85083-64c2-47ad-bba5-30680e8f388e" providerId="AD"/>
  <p188:author id="{520092E1-727C-FBC4-9139-E6F0B8302EAA}" name="Frerichs, Anna (DOH)" initials="F(" userId="S::anna.fretheim@doh.wa.gov::670ed3b8-faa8-41a1-a76e-3d9c7cd807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699BB"/>
    <a:srgbClr val="FFCC00"/>
    <a:srgbClr val="349D96"/>
    <a:srgbClr val="A0A0A0"/>
    <a:srgbClr val="E8E8E8"/>
    <a:srgbClr val="99CCFF"/>
    <a:srgbClr val="E6E6E6"/>
    <a:srgbClr val="ECECEC"/>
    <a:srgbClr val="F5F5F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3AD42-FF39-444C-B298-BFCA7909D6AC}" v="19" dt="2024-12-03T04:46:31.9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33" autoAdjust="0"/>
  </p:normalViewPr>
  <p:slideViewPr>
    <p:cSldViewPr snapToGrid="0">
      <p:cViewPr varScale="1">
        <p:scale>
          <a:sx n="82" d="100"/>
          <a:sy n="82" d="100"/>
        </p:scale>
        <p:origin x="691"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ez, Elizabeth (DOH)" userId="44f704ab-48b8-4838-a681-f5e9787aed29" providerId="ADAL" clId="{1A63AD42-FF39-444C-B298-BFCA7909D6AC}"/>
    <pc:docChg chg="undo custSel modSld">
      <pc:chgData name="Perez, Elizabeth (DOH)" userId="44f704ab-48b8-4838-a681-f5e9787aed29" providerId="ADAL" clId="{1A63AD42-FF39-444C-B298-BFCA7909D6AC}" dt="2024-12-03T04:46:31.929" v="805" actId="20577"/>
      <pc:docMkLst>
        <pc:docMk/>
      </pc:docMkLst>
      <pc:sldChg chg="addSp delSp modSp mod">
        <pc:chgData name="Perez, Elizabeth (DOH)" userId="44f704ab-48b8-4838-a681-f5e9787aed29" providerId="ADAL" clId="{1A63AD42-FF39-444C-B298-BFCA7909D6AC}" dt="2024-12-03T04:46:31.929" v="805" actId="20577"/>
        <pc:sldMkLst>
          <pc:docMk/>
          <pc:sldMk cId="2676414589" sldId="553"/>
        </pc:sldMkLst>
        <pc:spChg chg="mod">
          <ac:chgData name="Perez, Elizabeth (DOH)" userId="44f704ab-48b8-4838-a681-f5e9787aed29" providerId="ADAL" clId="{1A63AD42-FF39-444C-B298-BFCA7909D6AC}" dt="2024-12-03T04:43:17.837" v="724" actId="27636"/>
          <ac:spMkLst>
            <pc:docMk/>
            <pc:sldMk cId="2676414589" sldId="553"/>
            <ac:spMk id="2" creationId="{00000000-0000-0000-0000-000000000000}"/>
          </ac:spMkLst>
        </pc:spChg>
        <pc:spChg chg="mod">
          <ac:chgData name="Perez, Elizabeth (DOH)" userId="44f704ab-48b8-4838-a681-f5e9787aed29" providerId="ADAL" clId="{1A63AD42-FF39-444C-B298-BFCA7909D6AC}" dt="2024-12-03T04:46:31.929" v="805" actId="20577"/>
          <ac:spMkLst>
            <pc:docMk/>
            <pc:sldMk cId="2676414589" sldId="553"/>
            <ac:spMk id="3" creationId="{00000000-0000-0000-0000-000000000000}"/>
          </ac:spMkLst>
        </pc:spChg>
        <pc:spChg chg="mod">
          <ac:chgData name="Perez, Elizabeth (DOH)" userId="44f704ab-48b8-4838-a681-f5e9787aed29" providerId="ADAL" clId="{1A63AD42-FF39-444C-B298-BFCA7909D6AC}" dt="2024-12-03T04:43:43.583" v="742" actId="20577"/>
          <ac:spMkLst>
            <pc:docMk/>
            <pc:sldMk cId="2676414589" sldId="553"/>
            <ac:spMk id="4" creationId="{00000000-0000-0000-0000-000000000000}"/>
          </ac:spMkLst>
        </pc:spChg>
        <pc:spChg chg="del">
          <ac:chgData name="Perez, Elizabeth (DOH)" userId="44f704ab-48b8-4838-a681-f5e9787aed29" providerId="ADAL" clId="{1A63AD42-FF39-444C-B298-BFCA7909D6AC}" dt="2024-12-03T04:42:59.916" v="720" actId="478"/>
          <ac:spMkLst>
            <pc:docMk/>
            <pc:sldMk cId="2676414589" sldId="553"/>
            <ac:spMk id="7" creationId="{00000000-0000-0000-0000-000000000000}"/>
          </ac:spMkLst>
        </pc:spChg>
        <pc:spChg chg="add del mod">
          <ac:chgData name="Perez, Elizabeth (DOH)" userId="44f704ab-48b8-4838-a681-f5e9787aed29" providerId="ADAL" clId="{1A63AD42-FF39-444C-B298-BFCA7909D6AC}" dt="2024-12-03T04:43:03.260" v="721" actId="478"/>
          <ac:spMkLst>
            <pc:docMk/>
            <pc:sldMk cId="2676414589" sldId="553"/>
            <ac:spMk id="8" creationId="{4B9A7E35-CDDE-2E1D-3A31-6C27F78B4A8A}"/>
          </ac:spMkLst>
        </pc:spChg>
      </pc:sldChg>
      <pc:sldChg chg="addSp modSp mod">
        <pc:chgData name="Perez, Elizabeth (DOH)" userId="44f704ab-48b8-4838-a681-f5e9787aed29" providerId="ADAL" clId="{1A63AD42-FF39-444C-B298-BFCA7909D6AC}" dt="2024-12-03T04:38:57.172" v="690" actId="1076"/>
        <pc:sldMkLst>
          <pc:docMk/>
          <pc:sldMk cId="1381118623" sldId="612"/>
        </pc:sldMkLst>
        <pc:spChg chg="mod">
          <ac:chgData name="Perez, Elizabeth (DOH)" userId="44f704ab-48b8-4838-a681-f5e9787aed29" providerId="ADAL" clId="{1A63AD42-FF39-444C-B298-BFCA7909D6AC}" dt="2024-12-03T04:38:47.134" v="687" actId="1076"/>
          <ac:spMkLst>
            <pc:docMk/>
            <pc:sldMk cId="1381118623" sldId="612"/>
            <ac:spMk id="2" creationId="{00000000-0000-0000-0000-000000000000}"/>
          </ac:spMkLst>
        </pc:spChg>
        <pc:picChg chg="add mod">
          <ac:chgData name="Perez, Elizabeth (DOH)" userId="44f704ab-48b8-4838-a681-f5e9787aed29" providerId="ADAL" clId="{1A63AD42-FF39-444C-B298-BFCA7909D6AC}" dt="2024-12-03T04:38:57.172" v="690" actId="1076"/>
          <ac:picMkLst>
            <pc:docMk/>
            <pc:sldMk cId="1381118623" sldId="612"/>
            <ac:picMk id="1026" creationId="{F88BA2D6-1EBC-04A7-A12B-AB7EB486D8F5}"/>
          </ac:picMkLst>
        </pc:picChg>
      </pc:sldChg>
      <pc:sldChg chg="addSp delSp modSp mod modClrScheme chgLayout">
        <pc:chgData name="Perez, Elizabeth (DOH)" userId="44f704ab-48b8-4838-a681-f5e9787aed29" providerId="ADAL" clId="{1A63AD42-FF39-444C-B298-BFCA7909D6AC}" dt="2024-12-03T04:41:01.110" v="707" actId="1076"/>
        <pc:sldMkLst>
          <pc:docMk/>
          <pc:sldMk cId="3844919736" sldId="632"/>
        </pc:sldMkLst>
        <pc:spChg chg="mod">
          <ac:chgData name="Perez, Elizabeth (DOH)" userId="44f704ab-48b8-4838-a681-f5e9787aed29" providerId="ADAL" clId="{1A63AD42-FF39-444C-B298-BFCA7909D6AC}" dt="2024-12-03T04:40:56.005" v="706" actId="14100"/>
          <ac:spMkLst>
            <pc:docMk/>
            <pc:sldMk cId="3844919736" sldId="632"/>
            <ac:spMk id="2" creationId="{00000000-0000-0000-0000-000000000000}"/>
          </ac:spMkLst>
        </pc:spChg>
        <pc:spChg chg="mod">
          <ac:chgData name="Perez, Elizabeth (DOH)" userId="44f704ab-48b8-4838-a681-f5e9787aed29" providerId="ADAL" clId="{1A63AD42-FF39-444C-B298-BFCA7909D6AC}" dt="2024-12-03T04:41:01.110" v="707" actId="1076"/>
          <ac:spMkLst>
            <pc:docMk/>
            <pc:sldMk cId="3844919736" sldId="632"/>
            <ac:spMk id="3" creationId="{00000000-0000-0000-0000-000000000000}"/>
          </ac:spMkLst>
        </pc:spChg>
        <pc:spChg chg="add del mod">
          <ac:chgData name="Perez, Elizabeth (DOH)" userId="44f704ab-48b8-4838-a681-f5e9787aed29" providerId="ADAL" clId="{1A63AD42-FF39-444C-B298-BFCA7909D6AC}" dt="2024-12-03T04:40:11.491" v="695" actId="478"/>
          <ac:spMkLst>
            <pc:docMk/>
            <pc:sldMk cId="3844919736" sldId="632"/>
            <ac:spMk id="8" creationId="{892CCC63-720E-ED72-1BF6-7F2ACF32DA6C}"/>
          </ac:spMkLst>
        </pc:spChg>
        <pc:spChg chg="add del mod">
          <ac:chgData name="Perez, Elizabeth (DOH)" userId="44f704ab-48b8-4838-a681-f5e9787aed29" providerId="ADAL" clId="{1A63AD42-FF39-444C-B298-BFCA7909D6AC}" dt="2024-12-03T04:40:03.443" v="693"/>
          <ac:spMkLst>
            <pc:docMk/>
            <pc:sldMk cId="3844919736" sldId="632"/>
            <ac:spMk id="10" creationId="{B1DDDAEF-D433-B624-96AF-20905039BA7B}"/>
          </ac:spMkLst>
        </pc:spChg>
        <pc:picChg chg="add del mod">
          <ac:chgData name="Perez, Elizabeth (DOH)" userId="44f704ab-48b8-4838-a681-f5e9787aed29" providerId="ADAL" clId="{1A63AD42-FF39-444C-B298-BFCA7909D6AC}" dt="2024-12-03T04:39:41.005" v="691" actId="21"/>
          <ac:picMkLst>
            <pc:docMk/>
            <pc:sldMk cId="3844919736" sldId="632"/>
            <ac:picMk id="4" creationId="{5F4EEC9D-D75D-4B01-EBD6-A29232CD43FB}"/>
          </ac:picMkLst>
        </pc:picChg>
        <pc:picChg chg="add mod">
          <ac:chgData name="Perez, Elizabeth (DOH)" userId="44f704ab-48b8-4838-a681-f5e9787aed29" providerId="ADAL" clId="{1A63AD42-FF39-444C-B298-BFCA7909D6AC}" dt="2024-12-03T04:40:43.827" v="703" actId="14100"/>
          <ac:picMkLst>
            <pc:docMk/>
            <pc:sldMk cId="3844919736" sldId="632"/>
            <ac:picMk id="5" creationId="{0DF9768F-8330-75B0-4FF7-603DF1842CF5}"/>
          </ac:picMkLst>
        </pc:picChg>
      </pc:sldChg>
      <pc:sldChg chg="addSp delSp modSp mod">
        <pc:chgData name="Perez, Elizabeth (DOH)" userId="44f704ab-48b8-4838-a681-f5e9787aed29" providerId="ADAL" clId="{1A63AD42-FF39-444C-B298-BFCA7909D6AC}" dt="2024-12-03T04:08:22.853" v="31" actId="1076"/>
        <pc:sldMkLst>
          <pc:docMk/>
          <pc:sldMk cId="1405253842" sldId="2147470749"/>
        </pc:sldMkLst>
        <pc:spChg chg="mod">
          <ac:chgData name="Perez, Elizabeth (DOH)" userId="44f704ab-48b8-4838-a681-f5e9787aed29" providerId="ADAL" clId="{1A63AD42-FF39-444C-B298-BFCA7909D6AC}" dt="2024-12-03T03:18:28.548" v="17" actId="14100"/>
          <ac:spMkLst>
            <pc:docMk/>
            <pc:sldMk cId="1405253842" sldId="2147470749"/>
            <ac:spMk id="2" creationId="{3DDBF0B0-C8FA-4212-921F-8A23975DD243}"/>
          </ac:spMkLst>
        </pc:spChg>
        <pc:spChg chg="mod">
          <ac:chgData name="Perez, Elizabeth (DOH)" userId="44f704ab-48b8-4838-a681-f5e9787aed29" providerId="ADAL" clId="{1A63AD42-FF39-444C-B298-BFCA7909D6AC}" dt="2024-12-03T03:16:07.321" v="0" actId="113"/>
          <ac:spMkLst>
            <pc:docMk/>
            <pc:sldMk cId="1405253842" sldId="2147470749"/>
            <ac:spMk id="3" creationId="{DF8948B8-BB2E-681C-13DE-0909121E1156}"/>
          </ac:spMkLst>
        </pc:spChg>
        <pc:picChg chg="add del mod">
          <ac:chgData name="Perez, Elizabeth (DOH)" userId="44f704ab-48b8-4838-a681-f5e9787aed29" providerId="ADAL" clId="{1A63AD42-FF39-444C-B298-BFCA7909D6AC}" dt="2024-12-03T04:07:47.785" v="23" actId="21"/>
          <ac:picMkLst>
            <pc:docMk/>
            <pc:sldMk cId="1405253842" sldId="2147470749"/>
            <ac:picMk id="4" creationId="{7E26DFCE-FDD7-1BE5-AD60-A8226F8CB24B}"/>
          </ac:picMkLst>
        </pc:picChg>
        <pc:picChg chg="add mod">
          <ac:chgData name="Perez, Elizabeth (DOH)" userId="44f704ab-48b8-4838-a681-f5e9787aed29" providerId="ADAL" clId="{1A63AD42-FF39-444C-B298-BFCA7909D6AC}" dt="2024-12-03T04:08:22.853" v="31" actId="1076"/>
          <ac:picMkLst>
            <pc:docMk/>
            <pc:sldMk cId="1405253842" sldId="2147470749"/>
            <ac:picMk id="5" creationId="{16747176-1AD2-E8CD-5D69-54FE01E893D0}"/>
          </ac:picMkLst>
        </pc:picChg>
      </pc:sldChg>
      <pc:sldChg chg="modSp mod">
        <pc:chgData name="Perez, Elizabeth (DOH)" userId="44f704ab-48b8-4838-a681-f5e9787aed29" providerId="ADAL" clId="{1A63AD42-FF39-444C-B298-BFCA7909D6AC}" dt="2024-12-03T04:13:43.493" v="103" actId="1076"/>
        <pc:sldMkLst>
          <pc:docMk/>
          <pc:sldMk cId="1886132681" sldId="2147470750"/>
        </pc:sldMkLst>
        <pc:spChg chg="mod">
          <ac:chgData name="Perez, Elizabeth (DOH)" userId="44f704ab-48b8-4838-a681-f5e9787aed29" providerId="ADAL" clId="{1A63AD42-FF39-444C-B298-BFCA7909D6AC}" dt="2024-12-03T04:13:43.493" v="103" actId="1076"/>
          <ac:spMkLst>
            <pc:docMk/>
            <pc:sldMk cId="1886132681" sldId="2147470750"/>
            <ac:spMk id="3" creationId="{4ED1FA8B-63F1-2727-A007-25FA8C8CDE62}"/>
          </ac:spMkLst>
        </pc:spChg>
        <pc:spChg chg="mod">
          <ac:chgData name="Perez, Elizabeth (DOH)" userId="44f704ab-48b8-4838-a681-f5e9787aed29" providerId="ADAL" clId="{1A63AD42-FF39-444C-B298-BFCA7909D6AC}" dt="2024-12-03T04:13:35.088" v="102" actId="14100"/>
          <ac:spMkLst>
            <pc:docMk/>
            <pc:sldMk cId="1886132681" sldId="2147470750"/>
            <ac:spMk id="6" creationId="{04322E5A-D242-930E-9800-638DC1EA010A}"/>
          </ac:spMkLst>
        </pc:spChg>
      </pc:sldChg>
      <pc:sldChg chg="addSp modSp mod">
        <pc:chgData name="Perez, Elizabeth (DOH)" userId="44f704ab-48b8-4838-a681-f5e9787aed29" providerId="ADAL" clId="{1A63AD42-FF39-444C-B298-BFCA7909D6AC}" dt="2024-12-03T04:11:13.564" v="78" actId="1076"/>
        <pc:sldMkLst>
          <pc:docMk/>
          <pc:sldMk cId="518011355" sldId="2147470752"/>
        </pc:sldMkLst>
        <pc:spChg chg="mod">
          <ac:chgData name="Perez, Elizabeth (DOH)" userId="44f704ab-48b8-4838-a681-f5e9787aed29" providerId="ADAL" clId="{1A63AD42-FF39-444C-B298-BFCA7909D6AC}" dt="2024-12-03T04:10:58.634" v="75" actId="1076"/>
          <ac:spMkLst>
            <pc:docMk/>
            <pc:sldMk cId="518011355" sldId="2147470752"/>
            <ac:spMk id="2" creationId="{2059DF57-40F6-4FB3-5B83-4CFE0DD28A88}"/>
          </ac:spMkLst>
        </pc:spChg>
        <pc:spChg chg="mod">
          <ac:chgData name="Perez, Elizabeth (DOH)" userId="44f704ab-48b8-4838-a681-f5e9787aed29" providerId="ADAL" clId="{1A63AD42-FF39-444C-B298-BFCA7909D6AC}" dt="2024-12-03T04:08:38.386" v="32" actId="113"/>
          <ac:spMkLst>
            <pc:docMk/>
            <pc:sldMk cId="518011355" sldId="2147470752"/>
            <ac:spMk id="3" creationId="{58392428-7D4F-0DBE-7C54-9F591AE22F32}"/>
          </ac:spMkLst>
        </pc:spChg>
        <pc:picChg chg="add mod">
          <ac:chgData name="Perez, Elizabeth (DOH)" userId="44f704ab-48b8-4838-a681-f5e9787aed29" providerId="ADAL" clId="{1A63AD42-FF39-444C-B298-BFCA7909D6AC}" dt="2024-12-03T04:11:13.564" v="78" actId="1076"/>
          <ac:picMkLst>
            <pc:docMk/>
            <pc:sldMk cId="518011355" sldId="2147470752"/>
            <ac:picMk id="4" creationId="{83E8F89C-1034-A263-B79D-C401147CFBEE}"/>
          </ac:picMkLst>
        </pc:picChg>
        <pc:picChg chg="mod">
          <ac:chgData name="Perez, Elizabeth (DOH)" userId="44f704ab-48b8-4838-a681-f5e9787aed29" providerId="ADAL" clId="{1A63AD42-FF39-444C-B298-BFCA7909D6AC}" dt="2024-12-03T04:10:24.517" v="69" actId="1076"/>
          <ac:picMkLst>
            <pc:docMk/>
            <pc:sldMk cId="518011355" sldId="2147470752"/>
            <ac:picMk id="5" creationId="{6EC07DF4-CCE9-FDB7-957C-B24371884731}"/>
          </ac:picMkLst>
        </pc:picChg>
        <pc:picChg chg="mod">
          <ac:chgData name="Perez, Elizabeth (DOH)" userId="44f704ab-48b8-4838-a681-f5e9787aed29" providerId="ADAL" clId="{1A63AD42-FF39-444C-B298-BFCA7909D6AC}" dt="2024-12-03T04:10:31.568" v="70" actId="1076"/>
          <ac:picMkLst>
            <pc:docMk/>
            <pc:sldMk cId="518011355" sldId="2147470752"/>
            <ac:picMk id="7" creationId="{7882D486-E1F1-BE51-1CA6-6FDEC3B8DBA1}"/>
          </ac:picMkLst>
        </pc:picChg>
      </pc:sldChg>
      <pc:sldChg chg="addSp delSp modSp mod">
        <pc:chgData name="Perez, Elizabeth (DOH)" userId="44f704ab-48b8-4838-a681-f5e9787aed29" providerId="ADAL" clId="{1A63AD42-FF39-444C-B298-BFCA7909D6AC}" dt="2024-12-03T04:42:10.801" v="719" actId="255"/>
        <pc:sldMkLst>
          <pc:docMk/>
          <pc:sldMk cId="3024212337" sldId="2147470754"/>
        </pc:sldMkLst>
        <pc:spChg chg="mod">
          <ac:chgData name="Perez, Elizabeth (DOH)" userId="44f704ab-48b8-4838-a681-f5e9787aed29" providerId="ADAL" clId="{1A63AD42-FF39-444C-B298-BFCA7909D6AC}" dt="2024-12-03T04:42:10.801" v="719" actId="255"/>
          <ac:spMkLst>
            <pc:docMk/>
            <pc:sldMk cId="3024212337" sldId="2147470754"/>
            <ac:spMk id="2" creationId="{89DEF669-35FF-E6EA-F2D6-F71CB0B064A3}"/>
          </ac:spMkLst>
        </pc:spChg>
        <pc:spChg chg="mod">
          <ac:chgData name="Perez, Elizabeth (DOH)" userId="44f704ab-48b8-4838-a681-f5e9787aed29" providerId="ADAL" clId="{1A63AD42-FF39-444C-B298-BFCA7909D6AC}" dt="2024-12-03T04:30:39.863" v="582" actId="113"/>
          <ac:spMkLst>
            <pc:docMk/>
            <pc:sldMk cId="3024212337" sldId="2147470754"/>
            <ac:spMk id="3" creationId="{7B182698-9FA8-7037-5971-918DE7B398BC}"/>
          </ac:spMkLst>
        </pc:spChg>
        <pc:picChg chg="add mod">
          <ac:chgData name="Perez, Elizabeth (DOH)" userId="44f704ab-48b8-4838-a681-f5e9787aed29" providerId="ADAL" clId="{1A63AD42-FF39-444C-B298-BFCA7909D6AC}" dt="2024-12-03T04:41:40.375" v="715" actId="14100"/>
          <ac:picMkLst>
            <pc:docMk/>
            <pc:sldMk cId="3024212337" sldId="2147470754"/>
            <ac:picMk id="4" creationId="{752976D7-FC74-BEBB-6597-884E055D55D8}"/>
          </ac:picMkLst>
        </pc:picChg>
        <pc:picChg chg="del mod">
          <ac:chgData name="Perez, Elizabeth (DOH)" userId="44f704ab-48b8-4838-a681-f5e9787aed29" providerId="ADAL" clId="{1A63AD42-FF39-444C-B298-BFCA7909D6AC}" dt="2024-12-03T04:41:09.984" v="708" actId="21"/>
          <ac:picMkLst>
            <pc:docMk/>
            <pc:sldMk cId="3024212337" sldId="2147470754"/>
            <ac:picMk id="22" creationId="{38268EFD-C0DB-3BCA-8967-85F86995C528}"/>
          </ac:picMkLst>
        </pc:picChg>
      </pc:sldChg>
      <pc:sldChg chg="modSp mod">
        <pc:chgData name="Perez, Elizabeth (DOH)" userId="44f704ab-48b8-4838-a681-f5e9787aed29" providerId="ADAL" clId="{1A63AD42-FF39-444C-B298-BFCA7909D6AC}" dt="2024-12-03T04:36:41.003" v="679" actId="14100"/>
        <pc:sldMkLst>
          <pc:docMk/>
          <pc:sldMk cId="3906244452" sldId="2147470758"/>
        </pc:sldMkLst>
        <pc:picChg chg="mod">
          <ac:chgData name="Perez, Elizabeth (DOH)" userId="44f704ab-48b8-4838-a681-f5e9787aed29" providerId="ADAL" clId="{1A63AD42-FF39-444C-B298-BFCA7909D6AC}" dt="2024-12-03T04:36:41.003" v="679" actId="14100"/>
          <ac:picMkLst>
            <pc:docMk/>
            <pc:sldMk cId="3906244452" sldId="2147470758"/>
            <ac:picMk id="4" creationId="{F7947F46-CFDD-01A9-983D-F2EAC38BA21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12566095788727E-2"/>
          <c:y val="4.427867544273504E-2"/>
          <c:w val="0.89266404671305022"/>
          <c:h val="0.8200298670621361"/>
        </c:manualLayout>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Any opioid</c:v>
                </c:pt>
                <c:pt idx="1">
                  <c:v>Synthetic opioids</c:v>
                </c:pt>
                <c:pt idx="2">
                  <c:v>Psychostimulants</c:v>
                </c:pt>
                <c:pt idx="3">
                  <c:v>Cocaine</c:v>
                </c:pt>
                <c:pt idx="4">
                  <c:v>Rx opioids 
(not fentanyl)</c:v>
                </c:pt>
                <c:pt idx="5">
                  <c:v>Heroin</c:v>
                </c:pt>
              </c:strCache>
            </c:strRef>
          </c:cat>
          <c:val>
            <c:numRef>
              <c:f>Sheet1!$B$2:$B$7</c:f>
              <c:numCache>
                <c:formatCode>0%</c:formatCode>
                <c:ptCount val="6"/>
                <c:pt idx="0">
                  <c:v>0.81</c:v>
                </c:pt>
                <c:pt idx="1">
                  <c:v>0.76</c:v>
                </c:pt>
                <c:pt idx="2">
                  <c:v>0.55000000000000004</c:v>
                </c:pt>
                <c:pt idx="3">
                  <c:v>0.17</c:v>
                </c:pt>
                <c:pt idx="4">
                  <c:v>0.11</c:v>
                </c:pt>
                <c:pt idx="5">
                  <c:v>0.02</c:v>
                </c:pt>
              </c:numCache>
            </c:numRef>
          </c:val>
          <c:extLst>
            <c:ext xmlns:c16="http://schemas.microsoft.com/office/drawing/2014/chart" uri="{C3380CC4-5D6E-409C-BE32-E72D297353CC}">
              <c16:uniqueId val="{00000000-3174-4F76-A4EA-985A661C04B6}"/>
            </c:ext>
          </c:extLst>
        </c:ser>
        <c:dLbls>
          <c:showLegendKey val="0"/>
          <c:showVal val="0"/>
          <c:showCatName val="0"/>
          <c:showSerName val="0"/>
          <c:showPercent val="0"/>
          <c:showBubbleSize val="0"/>
        </c:dLbls>
        <c:gapWidth val="59"/>
        <c:overlap val="-27"/>
        <c:axId val="1664532112"/>
        <c:axId val="1930578944"/>
      </c:barChart>
      <c:catAx>
        <c:axId val="166453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930578944"/>
        <c:crosses val="autoZero"/>
        <c:auto val="1"/>
        <c:lblAlgn val="ctr"/>
        <c:lblOffset val="100"/>
        <c:noMultiLvlLbl val="0"/>
      </c:catAx>
      <c:valAx>
        <c:axId val="193057894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Number of deaths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664532112"/>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baseline="0"/>
              <a:t>2021-2023*</a:t>
            </a:r>
            <a:endParaRPr lang="en-US" sz="1400" b="1"/>
          </a:p>
        </c:rich>
      </c:tx>
      <c:layout>
        <c:manualLayout>
          <c:xMode val="edge"/>
          <c:yMode val="edge"/>
          <c:x val="0.39297769028871393"/>
          <c:y val="8.38904277179793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329133858267717"/>
          <c:y val="6.1223117589395214E-2"/>
          <c:w val="0.85201612298462714"/>
          <c:h val="0.80288715991317217"/>
        </c:manualLayout>
      </c:layout>
      <c:barChart>
        <c:barDir val="col"/>
        <c:grouping val="clustered"/>
        <c:varyColors val="0"/>
        <c:ser>
          <c:idx val="1"/>
          <c:order val="1"/>
          <c:tx>
            <c:strRef>
              <c:f>Sheet1!$D$1</c:f>
              <c:strCache>
                <c:ptCount val="1"/>
                <c:pt idx="0">
                  <c:v>Rate</c:v>
                </c:pt>
              </c:strCache>
            </c:strRef>
          </c:tx>
          <c:spPr>
            <a:solidFill>
              <a:schemeClr val="accent2"/>
            </a:solidFill>
            <a:ln>
              <a:noFill/>
            </a:ln>
            <a:effectLst/>
          </c:spPr>
          <c:invertIfNegative val="0"/>
          <c:dPt>
            <c:idx val="0"/>
            <c:invertIfNegative val="0"/>
            <c:bubble3D val="0"/>
            <c:spPr>
              <a:solidFill>
                <a:srgbClr val="2E75B6"/>
              </a:solidFill>
              <a:ln>
                <a:noFill/>
              </a:ln>
              <a:effectLst/>
            </c:spPr>
            <c:extLst>
              <c:ext xmlns:c16="http://schemas.microsoft.com/office/drawing/2014/chart" uri="{C3380CC4-5D6E-409C-BE32-E72D297353CC}">
                <c16:uniqueId val="{00000011-7C10-4C11-9F00-A176D9012C08}"/>
              </c:ext>
            </c:extLst>
          </c:dPt>
          <c:dPt>
            <c:idx val="1"/>
            <c:invertIfNegative val="0"/>
            <c:bubble3D val="0"/>
            <c:spPr>
              <a:solidFill>
                <a:srgbClr val="D8E36E"/>
              </a:solidFill>
              <a:ln>
                <a:noFill/>
              </a:ln>
              <a:effectLst/>
            </c:spPr>
            <c:extLst>
              <c:ext xmlns:c16="http://schemas.microsoft.com/office/drawing/2014/chart" uri="{C3380CC4-5D6E-409C-BE32-E72D297353CC}">
                <c16:uniqueId val="{00000012-7C10-4C11-9F00-A176D9012C0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2021-2023</c:v>
                  </c:pt>
                  <c:pt idx="1">
                    <c:v>2021-2023</c:v>
                  </c:pt>
                </c:lvl>
                <c:lvl>
                  <c:pt idx="0">
                    <c:v>Female</c:v>
                  </c:pt>
                  <c:pt idx="1">
                    <c:v>Male</c:v>
                  </c:pt>
                </c:lvl>
              </c:multiLvlStrCache>
            </c:multiLvlStrRef>
          </c:cat>
          <c:val>
            <c:numRef>
              <c:f>Sheet1!$D$2:$D$3</c:f>
              <c:numCache>
                <c:formatCode>General</c:formatCode>
                <c:ptCount val="2"/>
                <c:pt idx="0">
                  <c:v>20.100000000000001</c:v>
                </c:pt>
                <c:pt idx="1">
                  <c:v>48.7</c:v>
                </c:pt>
              </c:numCache>
            </c:numRef>
          </c:val>
          <c:extLst>
            <c:ext xmlns:c16="http://schemas.microsoft.com/office/drawing/2014/chart" uri="{C3380CC4-5D6E-409C-BE32-E72D297353CC}">
              <c16:uniqueId val="{00000010-7C10-4C11-9F00-A176D9012C08}"/>
            </c:ext>
          </c:extLst>
        </c:ser>
        <c:dLbls>
          <c:showLegendKey val="0"/>
          <c:showVal val="0"/>
          <c:showCatName val="0"/>
          <c:showSerName val="0"/>
          <c:showPercent val="0"/>
          <c:showBubbleSize val="0"/>
        </c:dLbls>
        <c:gapWidth val="69"/>
        <c:overlap val="-27"/>
        <c:axId val="694308160"/>
        <c:axId val="731909680"/>
        <c:extLst>
          <c:ext xmlns:c15="http://schemas.microsoft.com/office/drawing/2012/chart" uri="{02D57815-91ED-43cb-92C2-25804820EDAC}">
            <c15:filteredBarSeries>
              <c15:ser>
                <c:idx val="0"/>
                <c:order val="0"/>
                <c:tx>
                  <c:strRef>
                    <c:extLst>
                      <c:ext uri="{02D57815-91ED-43cb-92C2-25804820EDAC}">
                        <c15:formulaRef>
                          <c15:sqref>Sheet1!$C$1</c15:sqref>
                        </c15:formulaRef>
                      </c:ext>
                    </c:extLst>
                    <c:strCache>
                      <c:ptCount val="1"/>
                      <c:pt idx="0">
                        <c:v>Count</c:v>
                      </c:pt>
                    </c:strCache>
                  </c:strRef>
                </c:tx>
                <c:spPr>
                  <a:solidFill>
                    <a:schemeClr val="accent1"/>
                  </a:solidFill>
                  <a:ln>
                    <a:noFill/>
                  </a:ln>
                  <a:effectLst/>
                </c:spPr>
                <c:invertIfNegative val="0"/>
                <c:dPt>
                  <c:idx val="0"/>
                  <c:invertIfNegative val="0"/>
                  <c:bubble3D val="0"/>
                  <c:spPr>
                    <a:solidFill>
                      <a:srgbClr val="D8E36E"/>
                    </a:solidFill>
                    <a:ln>
                      <a:noFill/>
                    </a:ln>
                    <a:effectLst/>
                  </c:spPr>
                  <c:extLst>
                    <c:ext xmlns:c16="http://schemas.microsoft.com/office/drawing/2014/chart" uri="{C3380CC4-5D6E-409C-BE32-E72D297353CC}">
                      <c16:uniqueId val="{00000001-8FC2-4328-80E3-D481208EFC8C}"/>
                    </c:ext>
                  </c:extLst>
                </c:dPt>
                <c:dPt>
                  <c:idx val="1"/>
                  <c:invertIfNegative val="0"/>
                  <c:bubble3D val="0"/>
                  <c:spPr>
                    <a:solidFill>
                      <a:srgbClr val="D8E36E"/>
                    </a:solidFill>
                    <a:ln>
                      <a:noFill/>
                    </a:ln>
                    <a:effectLst/>
                  </c:spPr>
                  <c:extLst>
                    <c:ext xmlns:c16="http://schemas.microsoft.com/office/drawing/2014/chart" uri="{C3380CC4-5D6E-409C-BE32-E72D297353CC}">
                      <c16:uniqueId val="{00000003-8FC2-4328-80E3-D481208EFC8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Sheet1!$A$2:$B$3</c15:sqref>
                        </c15:formulaRef>
                      </c:ext>
                    </c:extLst>
                    <c:multiLvlStrCache>
                      <c:ptCount val="2"/>
                      <c:lvl>
                        <c:pt idx="0">
                          <c:v>2021-2023</c:v>
                        </c:pt>
                        <c:pt idx="1">
                          <c:v>2021-2023</c:v>
                        </c:pt>
                      </c:lvl>
                      <c:lvl>
                        <c:pt idx="0">
                          <c:v>Female</c:v>
                        </c:pt>
                        <c:pt idx="1">
                          <c:v>Male</c:v>
                        </c:pt>
                      </c:lvl>
                    </c:multiLvlStrCache>
                  </c:multiLvlStrRef>
                </c:cat>
                <c:val>
                  <c:numRef>
                    <c:extLst>
                      <c:ext uri="{02D57815-91ED-43cb-92C2-25804820EDAC}">
                        <c15:formulaRef>
                          <c15:sqref>Sheet1!$C$2:$C$3</c15:sqref>
                        </c15:formulaRef>
                      </c:ext>
                    </c:extLst>
                    <c:numCache>
                      <c:formatCode>General</c:formatCode>
                      <c:ptCount val="2"/>
                      <c:pt idx="0">
                        <c:v>2425</c:v>
                      </c:pt>
                      <c:pt idx="1">
                        <c:v>5970</c:v>
                      </c:pt>
                    </c:numCache>
                  </c:numRef>
                </c:val>
                <c:extLst>
                  <c:ext xmlns:c16="http://schemas.microsoft.com/office/drawing/2014/chart" uri="{C3380CC4-5D6E-409C-BE32-E72D297353CC}">
                    <c16:uniqueId val="{0000000C-8FC2-4328-80E3-D481208EFC8C}"/>
                  </c:ext>
                </c:extLst>
              </c15:ser>
            </c15:filteredBarSeries>
          </c:ext>
        </c:extLst>
      </c:barChart>
      <c:catAx>
        <c:axId val="69430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31909680"/>
        <c:crosses val="autoZero"/>
        <c:auto val="1"/>
        <c:lblAlgn val="ctr"/>
        <c:lblOffset val="100"/>
        <c:noMultiLvlLbl val="0"/>
      </c:catAx>
      <c:valAx>
        <c:axId val="731909680"/>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a:t>Age</a:t>
                </a:r>
                <a:r>
                  <a:rPr lang="en-US" b="1" baseline="0"/>
                  <a:t> Adjusted </a:t>
                </a:r>
                <a:r>
                  <a:rPr lang="en-US" b="1"/>
                  <a:t>Rate</a:t>
                </a:r>
                <a:r>
                  <a:rPr lang="en-US" b="1" baseline="0"/>
                  <a:t> per 100,000</a:t>
                </a:r>
                <a:endParaRPr lang="en-US" b="1"/>
              </a:p>
            </c:rich>
          </c:tx>
          <c:layout>
            <c:manualLayout>
              <c:xMode val="edge"/>
              <c:yMode val="edge"/>
              <c:x val="1.5317443326034975E-2"/>
              <c:y val="0.3136909983323386"/>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943081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400" b="1"/>
              <a:t>Rate trends: </a:t>
            </a:r>
          </a:p>
          <a:p>
            <a:pPr>
              <a:defRPr b="1"/>
            </a:pPr>
            <a:r>
              <a:rPr lang="en-US" sz="1400" b="1"/>
              <a:t>2019 to 2023*</a:t>
            </a:r>
          </a:p>
        </c:rich>
      </c:tx>
      <c:layout>
        <c:manualLayout>
          <c:xMode val="edge"/>
          <c:yMode val="edge"/>
          <c:x val="0.42204081632653062"/>
          <c:y val="5.0842076902844792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359279212335115E-2"/>
          <c:y val="5.5331493327376136E-2"/>
          <c:w val="0.91174081367267323"/>
          <c:h val="0.81523513722777241"/>
        </c:manualLayout>
      </c:layout>
      <c:barChart>
        <c:barDir val="col"/>
        <c:grouping val="clustered"/>
        <c:varyColors val="0"/>
        <c:ser>
          <c:idx val="2"/>
          <c:order val="0"/>
          <c:tx>
            <c:strRef>
              <c:f>Sheet1!$C$1</c:f>
              <c:strCache>
                <c:ptCount val="1"/>
                <c:pt idx="0">
                  <c:v>Rate</c:v>
                </c:pt>
              </c:strCache>
            </c:strRef>
          </c:tx>
          <c:spPr>
            <a:solidFill>
              <a:srgbClr val="2E75B6"/>
            </a:solidFill>
            <a:ln>
              <a:noFill/>
            </a:ln>
            <a:effectLst/>
          </c:spPr>
          <c:invertIfNegative val="0"/>
          <c:dPt>
            <c:idx val="5"/>
            <c:invertIfNegative val="0"/>
            <c:bubble3D val="0"/>
            <c:spPr>
              <a:solidFill>
                <a:srgbClr val="D8E36E"/>
              </a:solidFill>
              <a:ln>
                <a:noFill/>
              </a:ln>
              <a:effectLst/>
            </c:spPr>
            <c:extLst>
              <c:ext xmlns:c16="http://schemas.microsoft.com/office/drawing/2014/chart" uri="{C3380CC4-5D6E-409C-BE32-E72D297353CC}">
                <c16:uniqueId val="{00000001-0AFB-4C61-AF57-8742377AB7E5}"/>
              </c:ext>
            </c:extLst>
          </c:dPt>
          <c:dPt>
            <c:idx val="6"/>
            <c:invertIfNegative val="0"/>
            <c:bubble3D val="0"/>
            <c:spPr>
              <a:solidFill>
                <a:srgbClr val="D8E36E"/>
              </a:solidFill>
              <a:ln>
                <a:noFill/>
              </a:ln>
              <a:effectLst/>
            </c:spPr>
            <c:extLst>
              <c:ext xmlns:c16="http://schemas.microsoft.com/office/drawing/2014/chart" uri="{C3380CC4-5D6E-409C-BE32-E72D297353CC}">
                <c16:uniqueId val="{00000003-0AFB-4C61-AF57-8742377AB7E5}"/>
              </c:ext>
            </c:extLst>
          </c:dPt>
          <c:dPt>
            <c:idx val="7"/>
            <c:invertIfNegative val="0"/>
            <c:bubble3D val="0"/>
            <c:spPr>
              <a:solidFill>
                <a:srgbClr val="D8E36E"/>
              </a:solidFill>
              <a:ln>
                <a:noFill/>
              </a:ln>
              <a:effectLst/>
            </c:spPr>
            <c:extLst>
              <c:ext xmlns:c16="http://schemas.microsoft.com/office/drawing/2014/chart" uri="{C3380CC4-5D6E-409C-BE32-E72D297353CC}">
                <c16:uniqueId val="{00000005-0AFB-4C61-AF57-8742377AB7E5}"/>
              </c:ext>
            </c:extLst>
          </c:dPt>
          <c:dPt>
            <c:idx val="8"/>
            <c:invertIfNegative val="0"/>
            <c:bubble3D val="0"/>
            <c:spPr>
              <a:solidFill>
                <a:srgbClr val="D8E36E"/>
              </a:solidFill>
              <a:ln>
                <a:noFill/>
              </a:ln>
              <a:effectLst/>
            </c:spPr>
            <c:extLst>
              <c:ext xmlns:c16="http://schemas.microsoft.com/office/drawing/2014/chart" uri="{C3380CC4-5D6E-409C-BE32-E72D297353CC}">
                <c16:uniqueId val="{00000007-0AFB-4C61-AF57-8742377AB7E5}"/>
              </c:ext>
            </c:extLst>
          </c:dPt>
          <c:dPt>
            <c:idx val="9"/>
            <c:invertIfNegative val="0"/>
            <c:bubble3D val="0"/>
            <c:spPr>
              <a:solidFill>
                <a:srgbClr val="D8E36E"/>
              </a:solidFill>
              <a:ln>
                <a:noFill/>
              </a:ln>
              <a:effectLst/>
            </c:spPr>
            <c:extLst>
              <c:ext xmlns:c16="http://schemas.microsoft.com/office/drawing/2014/chart" uri="{C3380CC4-5D6E-409C-BE32-E72D297353CC}">
                <c16:uniqueId val="{00000009-0AFB-4C61-AF57-8742377AB7E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2019</c:v>
                  </c:pt>
                  <c:pt idx="1">
                    <c:v>2020</c:v>
                  </c:pt>
                  <c:pt idx="2">
                    <c:v>2021</c:v>
                  </c:pt>
                  <c:pt idx="3">
                    <c:v>2022</c:v>
                  </c:pt>
                  <c:pt idx="4">
                    <c:v>2023*</c:v>
                  </c:pt>
                  <c:pt idx="5">
                    <c:v>2019</c:v>
                  </c:pt>
                  <c:pt idx="6">
                    <c:v>2020</c:v>
                  </c:pt>
                  <c:pt idx="7">
                    <c:v>2021</c:v>
                  </c:pt>
                  <c:pt idx="8">
                    <c:v>2022</c:v>
                  </c:pt>
                  <c:pt idx="9">
                    <c:v>2023*</c:v>
                  </c:pt>
                </c:lvl>
                <c:lvl>
                  <c:pt idx="0">
                    <c:v>Female</c:v>
                  </c:pt>
                  <c:pt idx="5">
                    <c:v>Male</c:v>
                  </c:pt>
                </c:lvl>
              </c:multiLvlStrCache>
            </c:multiLvlStrRef>
          </c:cat>
          <c:val>
            <c:numRef>
              <c:f>Sheet1!$C$2:$C$11</c:f>
              <c:numCache>
                <c:formatCode>0.0</c:formatCode>
                <c:ptCount val="10"/>
                <c:pt idx="0">
                  <c:v>10.9</c:v>
                </c:pt>
                <c:pt idx="1">
                  <c:v>14.2</c:v>
                </c:pt>
                <c:pt idx="2">
                  <c:v>18.100000000000001</c:v>
                </c:pt>
                <c:pt idx="3">
                  <c:v>18.7</c:v>
                </c:pt>
                <c:pt idx="4">
                  <c:v>23.26</c:v>
                </c:pt>
                <c:pt idx="5">
                  <c:v>20.8</c:v>
                </c:pt>
                <c:pt idx="6">
                  <c:v>29.7</c:v>
                </c:pt>
                <c:pt idx="7">
                  <c:v>38.299999999999997</c:v>
                </c:pt>
                <c:pt idx="8">
                  <c:v>46.3</c:v>
                </c:pt>
                <c:pt idx="9">
                  <c:v>60.4</c:v>
                </c:pt>
              </c:numCache>
            </c:numRef>
          </c:val>
          <c:extLst>
            <c:ext xmlns:c16="http://schemas.microsoft.com/office/drawing/2014/chart" uri="{C3380CC4-5D6E-409C-BE32-E72D297353CC}">
              <c16:uniqueId val="{0000000A-AD6D-40E2-8C1A-20950C259BC0}"/>
            </c:ext>
          </c:extLst>
        </c:ser>
        <c:dLbls>
          <c:showLegendKey val="0"/>
          <c:showVal val="0"/>
          <c:showCatName val="0"/>
          <c:showSerName val="0"/>
          <c:showPercent val="0"/>
          <c:showBubbleSize val="0"/>
        </c:dLbls>
        <c:gapWidth val="34"/>
        <c:overlap val="-27"/>
        <c:axId val="1594634736"/>
        <c:axId val="1581066256"/>
        <c:extLst>
          <c:ext xmlns:c15="http://schemas.microsoft.com/office/drawing/2012/chart" uri="{02D57815-91ED-43cb-92C2-25804820EDAC}">
            <c15:filteredBarSeries>
              <c15:ser>
                <c:idx val="3"/>
                <c:order val="1"/>
                <c:tx>
                  <c:strRef>
                    <c:extLst>
                      <c:ext uri="{02D57815-91ED-43cb-92C2-25804820EDAC}">
                        <c15:formulaRef>
                          <c15:sqref>Sheet1!$D$1</c15:sqref>
                        </c15:formulaRef>
                      </c:ext>
                    </c:extLst>
                    <c:strCache>
                      <c:ptCount val="1"/>
                      <c:pt idx="0">
                        <c:v>Count</c:v>
                      </c:pt>
                    </c:strCache>
                  </c:strRef>
                </c:tx>
                <c:spPr>
                  <a:solidFill>
                    <a:schemeClr val="accent4"/>
                  </a:solidFill>
                  <a:ln>
                    <a:noFill/>
                  </a:ln>
                  <a:effectLst/>
                </c:spPr>
                <c:invertIfNegative val="0"/>
                <c:cat>
                  <c:multiLvlStrRef>
                    <c:extLst>
                      <c:ext uri="{02D57815-91ED-43cb-92C2-25804820EDAC}">
                        <c15:formulaRef>
                          <c15:sqref>Sheet1!$A$2:$B$11</c15:sqref>
                        </c15:formulaRef>
                      </c:ext>
                    </c:extLst>
                    <c:multiLvlStrCache>
                      <c:ptCount val="10"/>
                      <c:lvl>
                        <c:pt idx="0">
                          <c:v>2019</c:v>
                        </c:pt>
                        <c:pt idx="1">
                          <c:v>2020</c:v>
                        </c:pt>
                        <c:pt idx="2">
                          <c:v>2021</c:v>
                        </c:pt>
                        <c:pt idx="3">
                          <c:v>2022</c:v>
                        </c:pt>
                        <c:pt idx="4">
                          <c:v>2023*</c:v>
                        </c:pt>
                        <c:pt idx="5">
                          <c:v>2019</c:v>
                        </c:pt>
                        <c:pt idx="6">
                          <c:v>2020</c:v>
                        </c:pt>
                        <c:pt idx="7">
                          <c:v>2021</c:v>
                        </c:pt>
                        <c:pt idx="8">
                          <c:v>2022</c:v>
                        </c:pt>
                        <c:pt idx="9">
                          <c:v>2023*</c:v>
                        </c:pt>
                      </c:lvl>
                      <c:lvl>
                        <c:pt idx="0">
                          <c:v>Female</c:v>
                        </c:pt>
                        <c:pt idx="5">
                          <c:v>Male</c:v>
                        </c:pt>
                      </c:lvl>
                    </c:multiLvlStrCache>
                  </c:multiLvlStrRef>
                </c:cat>
                <c:val>
                  <c:numRef>
                    <c:extLst>
                      <c:ext uri="{02D57815-91ED-43cb-92C2-25804820EDAC}">
                        <c15:formulaRef>
                          <c15:sqref>Sheet1!$D$2:$D$11</c15:sqref>
                        </c15:formulaRef>
                      </c:ext>
                    </c:extLst>
                    <c:numCache>
                      <c:formatCode>General</c:formatCode>
                      <c:ptCount val="10"/>
                      <c:pt idx="0">
                        <c:v>435</c:v>
                      </c:pt>
                      <c:pt idx="1">
                        <c:v>557</c:v>
                      </c:pt>
                      <c:pt idx="2">
                        <c:v>714</c:v>
                      </c:pt>
                      <c:pt idx="3">
                        <c:v>757</c:v>
                      </c:pt>
                      <c:pt idx="4">
                        <c:v>940</c:v>
                      </c:pt>
                      <c:pt idx="5">
                        <c:v>824</c:v>
                      </c:pt>
                      <c:pt idx="6">
                        <c:v>1174</c:v>
                      </c:pt>
                      <c:pt idx="7">
                        <c:v>1549</c:v>
                      </c:pt>
                      <c:pt idx="8">
                        <c:v>1887</c:v>
                      </c:pt>
                      <c:pt idx="9">
                        <c:v>2491</c:v>
                      </c:pt>
                    </c:numCache>
                  </c:numRef>
                </c:val>
                <c:extLst>
                  <c:ext xmlns:c16="http://schemas.microsoft.com/office/drawing/2014/chart" uri="{C3380CC4-5D6E-409C-BE32-E72D297353CC}">
                    <c16:uniqueId val="{0000000B-AD6D-40E2-8C1A-20950C259BC0}"/>
                  </c:ext>
                </c:extLst>
              </c15:ser>
            </c15:filteredBarSeries>
          </c:ext>
        </c:extLst>
      </c:barChart>
      <c:catAx>
        <c:axId val="159463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581066256"/>
        <c:crosses val="autoZero"/>
        <c:auto val="1"/>
        <c:lblAlgn val="ctr"/>
        <c:lblOffset val="100"/>
        <c:noMultiLvlLbl val="0"/>
      </c:catAx>
      <c:valAx>
        <c:axId val="1581066256"/>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594634736"/>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2021-2023 grouped</a:t>
            </a:r>
          </a:p>
        </c:rich>
      </c:tx>
      <c:layout>
        <c:manualLayout>
          <c:xMode val="edge"/>
          <c:yMode val="edge"/>
          <c:x val="0.41817404103983297"/>
          <c:y val="4.2616162599116131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504019464336556E-2"/>
          <c:y val="4.9171308890922208E-2"/>
          <c:w val="0.92540049463291274"/>
          <c:h val="0.85308806096165313"/>
        </c:manualLayout>
      </c:layout>
      <c:barChart>
        <c:barDir val="col"/>
        <c:grouping val="clustered"/>
        <c:varyColors val="0"/>
        <c:ser>
          <c:idx val="2"/>
          <c:order val="0"/>
          <c:tx>
            <c:strRef>
              <c:f>Sheet1!$B$1</c:f>
              <c:strCache>
                <c:ptCount val="1"/>
                <c:pt idx="0">
                  <c:v>Rate</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92B8-4B01-9AAC-709D7A7493FC}"/>
              </c:ext>
            </c:extLst>
          </c:dPt>
          <c:dLbls>
            <c:dLbl>
              <c:idx val="0"/>
              <c:tx>
                <c:rich>
                  <a:bodyPr/>
                  <a:lstStyle/>
                  <a:p>
                    <a:fld id="{BF4D55F2-36C1-4910-A360-9535BA034836}" type="CELLRANGE">
                      <a:rPr lang="en-US">
                        <a:solidFill>
                          <a:schemeClr val="bg1"/>
                        </a:solidFill>
                      </a:rPr>
                      <a:pPr/>
                      <a:t>[CELLRANGE]</a:t>
                    </a:fld>
                    <a:endParaRPr lang="en-US" baseline="0">
                      <a:solidFill>
                        <a:schemeClr val="bg1"/>
                      </a:solidFill>
                    </a:endParaRPr>
                  </a:p>
                  <a:p>
                    <a:fld id="{3F550402-E2F5-4F39-BDC6-564451B93E67}" type="VALUE">
                      <a:rPr lang="en-US">
                        <a:solidFill>
                          <a:schemeClr val="bg1"/>
                        </a:solidFill>
                      </a:rPr>
                      <a:pPr/>
                      <a:t>[VALUE]</a:t>
                    </a:fld>
                    <a:endParaRPr lang="en-US"/>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92B8-4B01-9AAC-709D7A7493FC}"/>
                </c:ext>
              </c:extLst>
            </c:dLbl>
            <c:dLbl>
              <c:idx val="1"/>
              <c:layout>
                <c:manualLayout>
                  <c:x val="-2.2133691329814832E-3"/>
                  <c:y val="9.627436472334247E-2"/>
                </c:manualLayout>
              </c:layout>
              <c:tx>
                <c:rich>
                  <a:bodyPr/>
                  <a:lstStyle/>
                  <a:p>
                    <a:fld id="{241F43FD-380E-4E01-A443-14182A0D3021}" type="CELLRANGE">
                      <a:rPr lang="en-US">
                        <a:solidFill>
                          <a:schemeClr val="bg1"/>
                        </a:solidFill>
                      </a:rPr>
                      <a:pPr/>
                      <a:t>[CELLRANGE]</a:t>
                    </a:fld>
                    <a:endParaRPr lang="en-US" baseline="0">
                      <a:solidFill>
                        <a:schemeClr val="bg1"/>
                      </a:solidFill>
                    </a:endParaRPr>
                  </a:p>
                  <a:p>
                    <a:fld id="{2255F293-EF40-4979-A013-7EEBA267ABC3}" type="VALUE">
                      <a:rPr lang="en-US">
                        <a:solidFill>
                          <a:schemeClr val="bg1"/>
                        </a:solidFill>
                      </a:rPr>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92B8-4B01-9AAC-709D7A7493FC}"/>
                </c:ext>
              </c:extLst>
            </c:dLbl>
            <c:dLbl>
              <c:idx val="2"/>
              <c:tx>
                <c:rich>
                  <a:bodyPr/>
                  <a:lstStyle/>
                  <a:p>
                    <a:fld id="{8EF9D28B-B5A4-4EEE-8804-682A96A27E78}" type="CELLRANGE">
                      <a:rPr lang="en-US"/>
                      <a:pPr/>
                      <a:t>[CELLRANGE]</a:t>
                    </a:fld>
                    <a:endParaRPr lang="en-US" baseline="0"/>
                  </a:p>
                  <a:p>
                    <a:fld id="{ADD21DF5-8B80-46B4-9EDE-65B387F72DD6}" type="VALUE">
                      <a:rPr lang="en-US"/>
                      <a:pPr/>
                      <a:t>[VALUE]</a:t>
                    </a:fld>
                    <a:endParaRPr lang="en-US"/>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92B8-4B01-9AAC-709D7A7493FC}"/>
                </c:ext>
              </c:extLst>
            </c:dLbl>
            <c:dLbl>
              <c:idx val="3"/>
              <c:tx>
                <c:rich>
                  <a:bodyPr/>
                  <a:lstStyle/>
                  <a:p>
                    <a:fld id="{91BD3B5C-95AE-48EF-A107-899EBF2109ED}" type="CELLRANGE">
                      <a:rPr lang="en-US"/>
                      <a:pPr/>
                      <a:t>[CELLRANGE]</a:t>
                    </a:fld>
                    <a:endParaRPr lang="en-US" baseline="0"/>
                  </a:p>
                  <a:p>
                    <a:fld id="{C0C147D4-6A51-4621-9E34-5F0DBA63ECBF}" type="VALUE">
                      <a:rPr lang="en-US"/>
                      <a:pPr/>
                      <a:t>[VALUE]</a:t>
                    </a:fld>
                    <a:endParaRPr lang="en-US"/>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92B8-4B01-9AAC-709D7A7493FC}"/>
                </c:ext>
              </c:extLst>
            </c:dLbl>
            <c:dLbl>
              <c:idx val="4"/>
              <c:tx>
                <c:rich>
                  <a:bodyPr/>
                  <a:lstStyle/>
                  <a:p>
                    <a:fld id="{26BA0F18-89DA-46CE-91CE-1C4AEA9E25FD}" type="CELLRANGE">
                      <a:rPr lang="en-US"/>
                      <a:pPr/>
                      <a:t>[CELLRANGE]</a:t>
                    </a:fld>
                    <a:endParaRPr lang="en-US" baseline="0"/>
                  </a:p>
                  <a:p>
                    <a:fld id="{1E46CCB2-D583-4A1D-8FB9-E2924AEF5E61}" type="VALUE">
                      <a:rPr lang="en-US"/>
                      <a:pPr/>
                      <a:t>[VALUE]</a:t>
                    </a:fld>
                    <a:endParaRPr lang="en-US"/>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92B8-4B01-9AAC-709D7A7493FC}"/>
                </c:ext>
              </c:extLst>
            </c:dLbl>
            <c:dLbl>
              <c:idx val="5"/>
              <c:tx>
                <c:rich>
                  <a:bodyPr/>
                  <a:lstStyle/>
                  <a:p>
                    <a:fld id="{2D70B540-8534-45FC-9E73-50ECBF210600}" type="CELLRANGE">
                      <a:rPr lang="en-US"/>
                      <a:pPr/>
                      <a:t>[CELLRANGE]</a:t>
                    </a:fld>
                    <a:endParaRPr lang="en-US" baseline="0"/>
                  </a:p>
                  <a:p>
                    <a:fld id="{7DAE111E-BFF6-414E-909D-1B795DDC633C}" type="VALUE">
                      <a:rPr lang="en-US"/>
                      <a:pPr/>
                      <a:t>[VALUE]</a:t>
                    </a:fld>
                    <a:endParaRPr lang="en-US"/>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92B8-4B01-9AAC-709D7A7493FC}"/>
                </c:ext>
              </c:extLst>
            </c:dLbl>
            <c:dLbl>
              <c:idx val="6"/>
              <c:layout>
                <c:manualLayout>
                  <c:x val="-2.2133691329814832E-3"/>
                  <c:y val="1.8203226265291365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fld id="{4AC949D5-7197-432F-89BD-80F5B97AC8CE}" type="CELLRANGE">
                      <a:rPr lang="en-US">
                        <a:solidFill>
                          <a:schemeClr val="tx1"/>
                        </a:solidFill>
                      </a:rPr>
                      <a:pPr>
                        <a:defRPr sz="1400" b="1">
                          <a:solidFill>
                            <a:schemeClr val="tx1"/>
                          </a:solidFill>
                        </a:defRPr>
                      </a:pPr>
                      <a:t>[CELLRANGE]</a:t>
                    </a:fld>
                    <a:endParaRPr lang="en-US" baseline="0">
                      <a:solidFill>
                        <a:schemeClr val="tx1"/>
                      </a:solidFill>
                    </a:endParaRPr>
                  </a:p>
                  <a:p>
                    <a:pPr>
                      <a:defRPr sz="1400" b="1">
                        <a:solidFill>
                          <a:schemeClr val="tx1"/>
                        </a:solidFill>
                      </a:defRPr>
                    </a:pPr>
                    <a:fld id="{389EF598-72BB-4113-9670-46CE62FA2BD5}" type="VALUE">
                      <a:rPr lang="en-US">
                        <a:solidFill>
                          <a:schemeClr val="tx1"/>
                        </a:solidFill>
                      </a:rPr>
                      <a:pPr>
                        <a:defRPr sz="14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92B8-4B01-9AAC-709D7A7493FC}"/>
                </c:ext>
              </c:extLst>
            </c:dLbl>
            <c:dLbl>
              <c:idx val="7"/>
              <c:tx>
                <c:rich>
                  <a:bodyPr/>
                  <a:lstStyle/>
                  <a:p>
                    <a:fld id="{D9F1EA33-5B05-4EE3-9C9C-DD3FFFEB12FF}" type="CELLRANGE">
                      <a:rPr lang="en-US"/>
                      <a:pPr/>
                      <a:t>[CELLRANGE]</a:t>
                    </a:fld>
                    <a:endParaRPr lang="en-US" baseline="0"/>
                  </a:p>
                  <a:p>
                    <a:fld id="{435D28FC-CD96-47D6-9901-74D031E4B709}" type="VALUE">
                      <a:rPr lang="en-US"/>
                      <a:pPr/>
                      <a:t>[VALUE]</a:t>
                    </a:fld>
                    <a:endParaRPr lang="en-US"/>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92B8-4B01-9AAC-709D7A7493FC}"/>
                </c:ext>
              </c:extLst>
            </c:dLbl>
            <c:dLbl>
              <c:idx val="8"/>
              <c:tx>
                <c:rich>
                  <a:bodyPr/>
                  <a:lstStyle/>
                  <a:p>
                    <a:fld id="{848929A1-8FF8-4B12-B6F9-B1B166A33F50}" type="CELLRANGE">
                      <a:rPr lang="en-US"/>
                      <a:pPr/>
                      <a:t>[CELLRANGE]</a:t>
                    </a:fld>
                    <a:endParaRPr lang="en-US" baseline="0"/>
                  </a:p>
                  <a:p>
                    <a:fld id="{0AEA234C-F2A5-4220-A794-5207875EB19F}" type="VALUE">
                      <a:rPr lang="en-US"/>
                      <a:pPr/>
                      <a:t>[VALUE]</a:t>
                    </a:fld>
                    <a:endParaRPr lang="en-US"/>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92B8-4B01-9AAC-709D7A7493F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AIAN-NH</c:v>
                </c:pt>
                <c:pt idx="1">
                  <c:v>Black-NH</c:v>
                </c:pt>
                <c:pt idx="2">
                  <c:v>White-NH</c:v>
                </c:pt>
                <c:pt idx="3">
                  <c:v>Hispanic</c:v>
                </c:pt>
                <c:pt idx="4">
                  <c:v>Multi-race-NH</c:v>
                </c:pt>
                <c:pt idx="5">
                  <c:v>NH/PI-NH</c:v>
                </c:pt>
                <c:pt idx="6">
                  <c:v>Asian-NH</c:v>
                </c:pt>
              </c:strCache>
            </c:strRef>
          </c:cat>
          <c:val>
            <c:numRef>
              <c:f>Sheet1!$B$2:$B$8</c:f>
              <c:numCache>
                <c:formatCode>0.0</c:formatCode>
                <c:ptCount val="7"/>
                <c:pt idx="0">
                  <c:v>133.47</c:v>
                </c:pt>
                <c:pt idx="1">
                  <c:v>86.65</c:v>
                </c:pt>
                <c:pt idx="2">
                  <c:v>37.85</c:v>
                </c:pt>
                <c:pt idx="3">
                  <c:v>27.53</c:v>
                </c:pt>
                <c:pt idx="4">
                  <c:v>25.33</c:v>
                </c:pt>
                <c:pt idx="5">
                  <c:v>30.94</c:v>
                </c:pt>
                <c:pt idx="6">
                  <c:v>7.68</c:v>
                </c:pt>
              </c:numCache>
            </c:numRef>
          </c:val>
          <c:extLst>
            <c:ext xmlns:c15="http://schemas.microsoft.com/office/drawing/2012/chart" uri="{02D57815-91ED-43cb-92C2-25804820EDAC}">
              <c15:datalabelsRange>
                <c15:f>Sheet1!$C$2:$C$10</c15:f>
                <c15:dlblRangeCache>
                  <c:ptCount val="9"/>
                  <c:pt idx="0">
                    <c:v>(n=370)</c:v>
                  </c:pt>
                  <c:pt idx="1">
                    <c:v>(n=821)</c:v>
                  </c:pt>
                  <c:pt idx="2">
                    <c:v>(n=5616)</c:v>
                  </c:pt>
                  <c:pt idx="3">
                    <c:v>(n=933)</c:v>
                  </c:pt>
                  <c:pt idx="4">
                    <c:v>(n=384)</c:v>
                  </c:pt>
                  <c:pt idx="5">
                    <c:v>(n=62)</c:v>
                  </c:pt>
                  <c:pt idx="6">
                    <c:v>(n=179)</c:v>
                  </c:pt>
                </c15:dlblRangeCache>
              </c15:datalabelsRange>
            </c:ext>
            <c:ext xmlns:c16="http://schemas.microsoft.com/office/drawing/2014/chart" uri="{C3380CC4-5D6E-409C-BE32-E72D297353CC}">
              <c16:uniqueId val="{0000002A-92B8-4B01-9AAC-709D7A7493FC}"/>
            </c:ext>
          </c:extLst>
        </c:ser>
        <c:dLbls>
          <c:showLegendKey val="0"/>
          <c:showVal val="0"/>
          <c:showCatName val="0"/>
          <c:showSerName val="0"/>
          <c:showPercent val="0"/>
          <c:showBubbleSize val="0"/>
        </c:dLbls>
        <c:gapWidth val="39"/>
        <c:overlap val="-27"/>
        <c:axId val="694308160"/>
        <c:axId val="731909680"/>
        <c:extLst>
          <c:ext xmlns:c15="http://schemas.microsoft.com/office/drawing/2012/chart" uri="{02D57815-91ED-43cb-92C2-25804820EDAC}">
            <c15:filteredBarSeries>
              <c15:ser>
                <c:idx val="0"/>
                <c:order val="1"/>
                <c:tx>
                  <c:strRef>
                    <c:extLst>
                      <c:ext uri="{02D57815-91ED-43cb-92C2-25804820EDAC}">
                        <c15:formulaRef>
                          <c15:sqref>Sheet1!$C$1</c15:sqref>
                        </c15:formulaRef>
                      </c:ext>
                    </c:extLst>
                    <c:strCache>
                      <c:ptCount val="1"/>
                      <c:pt idx="0">
                        <c:v>Count</c:v>
                      </c:pt>
                    </c:strCache>
                  </c:strRef>
                </c:tx>
                <c:spPr>
                  <a:solidFill>
                    <a:schemeClr val="accent1"/>
                  </a:solidFill>
                  <a:ln>
                    <a:noFill/>
                  </a:ln>
                  <a:effectLst/>
                </c:spPr>
                <c:invertIfNegative val="0"/>
                <c:dPt>
                  <c:idx val="1"/>
                  <c:invertIfNegative val="0"/>
                  <c:bubble3D val="0"/>
                  <c:spPr>
                    <a:solidFill>
                      <a:srgbClr val="D8E36E"/>
                    </a:solidFill>
                    <a:ln>
                      <a:noFill/>
                    </a:ln>
                    <a:effectLst/>
                  </c:spPr>
                  <c:extLst>
                    <c:ext xmlns:c16="http://schemas.microsoft.com/office/drawing/2014/chart" uri="{C3380CC4-5D6E-409C-BE32-E72D297353CC}">
                      <c16:uniqueId val="{00000003-D7DA-4D92-B735-14DAD330F611}"/>
                    </c:ext>
                  </c:extLst>
                </c:dPt>
                <c:dPt>
                  <c:idx val="2"/>
                  <c:invertIfNegative val="0"/>
                  <c:bubble3D val="0"/>
                  <c:spPr>
                    <a:solidFill>
                      <a:srgbClr val="D8E36E"/>
                    </a:solidFill>
                    <a:ln>
                      <a:noFill/>
                    </a:ln>
                    <a:effectLst/>
                  </c:spPr>
                  <c:extLst>
                    <c:ext xmlns:c16="http://schemas.microsoft.com/office/drawing/2014/chart" uri="{C3380CC4-5D6E-409C-BE32-E72D297353CC}">
                      <c16:uniqueId val="{00000005-D7DA-4D92-B735-14DAD330F611}"/>
                    </c:ext>
                  </c:extLst>
                </c:dPt>
                <c:dPt>
                  <c:idx val="3"/>
                  <c:invertIfNegative val="0"/>
                  <c:bubble3D val="0"/>
                  <c:spPr>
                    <a:solidFill>
                      <a:srgbClr val="D8E36E"/>
                    </a:solidFill>
                    <a:ln>
                      <a:noFill/>
                    </a:ln>
                    <a:effectLst/>
                  </c:spPr>
                  <c:extLst>
                    <c:ext xmlns:c16="http://schemas.microsoft.com/office/drawing/2014/chart" uri="{C3380CC4-5D6E-409C-BE32-E72D297353CC}">
                      <c16:uniqueId val="{00000007-D7DA-4D92-B735-14DAD330F611}"/>
                    </c:ext>
                  </c:extLst>
                </c:dPt>
                <c:dPt>
                  <c:idx val="4"/>
                  <c:invertIfNegative val="0"/>
                  <c:bubble3D val="0"/>
                  <c:spPr>
                    <a:solidFill>
                      <a:srgbClr val="349D96"/>
                    </a:solidFill>
                    <a:ln>
                      <a:noFill/>
                    </a:ln>
                    <a:effectLst/>
                  </c:spPr>
                  <c:extLst>
                    <c:ext xmlns:c16="http://schemas.microsoft.com/office/drawing/2014/chart" uri="{C3380CC4-5D6E-409C-BE32-E72D297353CC}">
                      <c16:uniqueId val="{00000009-D7DA-4D92-B735-14DAD330F611}"/>
                    </c:ext>
                  </c:extLst>
                </c:dPt>
                <c:dPt>
                  <c:idx val="5"/>
                  <c:invertIfNegative val="0"/>
                  <c:bubble3D val="0"/>
                  <c:spPr>
                    <a:solidFill>
                      <a:srgbClr val="349D96"/>
                    </a:solidFill>
                    <a:ln>
                      <a:noFill/>
                    </a:ln>
                    <a:effectLst/>
                  </c:spPr>
                  <c:extLst>
                    <c:ext xmlns:c16="http://schemas.microsoft.com/office/drawing/2014/chart" uri="{C3380CC4-5D6E-409C-BE32-E72D297353CC}">
                      <c16:uniqueId val="{0000000B-D7DA-4D92-B735-14DAD330F611}"/>
                    </c:ext>
                  </c:extLst>
                </c:dPt>
                <c:dPt>
                  <c:idx val="6"/>
                  <c:invertIfNegative val="0"/>
                  <c:bubble3D val="0"/>
                  <c:spPr>
                    <a:solidFill>
                      <a:srgbClr val="349D96"/>
                    </a:solidFill>
                    <a:ln>
                      <a:noFill/>
                    </a:ln>
                    <a:effectLst/>
                  </c:spPr>
                  <c:extLst>
                    <c:ext xmlns:c16="http://schemas.microsoft.com/office/drawing/2014/chart" uri="{C3380CC4-5D6E-409C-BE32-E72D297353CC}">
                      <c16:uniqueId val="{0000000D-D7DA-4D92-B735-14DAD330F611}"/>
                    </c:ext>
                  </c:extLst>
                </c:dPt>
                <c:dPt>
                  <c:idx val="7"/>
                  <c:invertIfNegative val="0"/>
                  <c:bubble3D val="0"/>
                  <c:spPr>
                    <a:solidFill>
                      <a:srgbClr val="349D96"/>
                    </a:solidFill>
                    <a:ln>
                      <a:noFill/>
                    </a:ln>
                    <a:effectLst/>
                  </c:spPr>
                  <c:extLst>
                    <c:ext xmlns:c16="http://schemas.microsoft.com/office/drawing/2014/chart" uri="{C3380CC4-5D6E-409C-BE32-E72D297353CC}">
                      <c16:uniqueId val="{0000000F-D7DA-4D92-B735-14DAD330F611}"/>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D7DA-4D92-B735-14DAD330F61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Sheet1!$A$2:$A$8</c15:sqref>
                        </c15:formulaRef>
                      </c:ext>
                    </c:extLst>
                    <c:strCache>
                      <c:ptCount val="7"/>
                      <c:pt idx="0">
                        <c:v>AIAN-NH</c:v>
                      </c:pt>
                      <c:pt idx="1">
                        <c:v>Black-NH</c:v>
                      </c:pt>
                      <c:pt idx="2">
                        <c:v>White-NH</c:v>
                      </c:pt>
                      <c:pt idx="3">
                        <c:v>Hispanic</c:v>
                      </c:pt>
                      <c:pt idx="4">
                        <c:v>Multi-race-NH</c:v>
                      </c:pt>
                      <c:pt idx="5">
                        <c:v>NH/PI-NH</c:v>
                      </c:pt>
                      <c:pt idx="6">
                        <c:v>Asian-NH</c:v>
                      </c:pt>
                    </c:strCache>
                  </c:strRef>
                </c:cat>
                <c:val>
                  <c:numRef>
                    <c:extLst>
                      <c:ext uri="{02D57815-91ED-43cb-92C2-25804820EDAC}">
                        <c15:formulaRef>
                          <c15:sqref>Sheet1!$C$2:$C$8</c15:sqref>
                        </c15:formulaRef>
                      </c:ext>
                    </c:extLst>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38-6F8A-4DCB-9118-3569C396350B}"/>
                  </c:ext>
                </c:extLst>
              </c15:ser>
            </c15:filteredBarSeries>
          </c:ext>
        </c:extLst>
      </c:barChart>
      <c:catAx>
        <c:axId val="69430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31909680"/>
        <c:crosses val="autoZero"/>
        <c:auto val="1"/>
        <c:lblAlgn val="ctr"/>
        <c:lblOffset val="100"/>
        <c:noMultiLvlLbl val="0"/>
      </c:catAx>
      <c:valAx>
        <c:axId val="731909680"/>
        <c:scaling>
          <c:orientation val="minMax"/>
          <c:max val="1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a:t>Age adjusted rate per 100,000</a:t>
                </a:r>
              </a:p>
            </c:rich>
          </c:tx>
          <c:layout>
            <c:manualLayout>
              <c:xMode val="edge"/>
              <c:yMode val="edge"/>
              <c:x val="4.5652534280975045E-3"/>
              <c:y val="0.30174171817289147"/>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943081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37152429155198E-2"/>
          <c:y val="4.9171308890922208E-2"/>
          <c:w val="0.9364673304101756"/>
          <c:h val="0.74351134004312847"/>
        </c:manualLayout>
      </c:layout>
      <c:barChart>
        <c:barDir val="col"/>
        <c:grouping val="clustered"/>
        <c:varyColors val="0"/>
        <c:ser>
          <c:idx val="0"/>
          <c:order val="1"/>
          <c:tx>
            <c:strRef>
              <c:f>Sheet1!$D$1</c:f>
              <c:strCache>
                <c:ptCount val="1"/>
                <c:pt idx="0">
                  <c:v>Rate</c:v>
                </c:pt>
              </c:strCache>
            </c:strRef>
          </c:tx>
          <c:spPr>
            <a:solidFill>
              <a:schemeClr val="accent1"/>
            </a:solidFill>
            <a:ln>
              <a:noFill/>
            </a:ln>
            <a:effectLst/>
          </c:spPr>
          <c:invertIfNegative val="0"/>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0-EB8D-4B48-BBEC-BDBADA9DE83D}"/>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1-EB8D-4B48-BBEC-BDBADA9DE83D}"/>
              </c:ext>
            </c:extLst>
          </c:dPt>
          <c:dPt>
            <c:idx val="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2-EB8D-4B48-BBEC-BDBADA9DE83D}"/>
              </c:ext>
            </c:extLst>
          </c:dPt>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33-EB8D-4B48-BBEC-BDBADA9DE83D}"/>
              </c:ext>
            </c:extLst>
          </c:dPt>
          <c:dPt>
            <c:idx val="8"/>
            <c:invertIfNegative val="0"/>
            <c:bubble3D val="0"/>
            <c:spPr>
              <a:solidFill>
                <a:schemeClr val="accent6">
                  <a:lumMod val="75000"/>
                </a:schemeClr>
              </a:solidFill>
              <a:ln>
                <a:noFill/>
              </a:ln>
              <a:effectLst/>
            </c:spPr>
            <c:extLst>
              <c:ext xmlns:c16="http://schemas.microsoft.com/office/drawing/2014/chart" uri="{C3380CC4-5D6E-409C-BE32-E72D297353CC}">
                <c16:uniqueId val="{00000034-EB8D-4B48-BBEC-BDBADA9DE83D}"/>
              </c:ext>
            </c:extLst>
          </c:dPt>
          <c:dPt>
            <c:idx val="9"/>
            <c:invertIfNegative val="0"/>
            <c:bubble3D val="0"/>
            <c:spPr>
              <a:solidFill>
                <a:schemeClr val="accent6">
                  <a:lumMod val="75000"/>
                </a:schemeClr>
              </a:solidFill>
              <a:ln>
                <a:noFill/>
              </a:ln>
              <a:effectLst/>
            </c:spPr>
            <c:extLst>
              <c:ext xmlns:c16="http://schemas.microsoft.com/office/drawing/2014/chart" uri="{C3380CC4-5D6E-409C-BE32-E72D297353CC}">
                <c16:uniqueId val="{00000035-EB8D-4B48-BBEC-BDBADA9DE83D}"/>
              </c:ext>
            </c:extLst>
          </c:dPt>
          <c:dPt>
            <c:idx val="10"/>
            <c:invertIfNegative val="0"/>
            <c:bubble3D val="0"/>
            <c:spPr>
              <a:solidFill>
                <a:schemeClr val="accent6">
                  <a:lumMod val="75000"/>
                </a:schemeClr>
              </a:solidFill>
              <a:ln>
                <a:noFill/>
              </a:ln>
              <a:effectLst/>
            </c:spPr>
            <c:extLst>
              <c:ext xmlns:c16="http://schemas.microsoft.com/office/drawing/2014/chart" uri="{C3380CC4-5D6E-409C-BE32-E72D297353CC}">
                <c16:uniqueId val="{00000036-EB8D-4B48-BBEC-BDBADA9DE83D}"/>
              </c:ext>
            </c:extLst>
          </c:dPt>
          <c:dPt>
            <c:idx val="11"/>
            <c:invertIfNegative val="0"/>
            <c:bubble3D val="0"/>
            <c:spPr>
              <a:solidFill>
                <a:schemeClr val="accent6">
                  <a:lumMod val="75000"/>
                </a:schemeClr>
              </a:solidFill>
              <a:ln>
                <a:noFill/>
              </a:ln>
              <a:effectLst/>
            </c:spPr>
            <c:extLst>
              <c:ext xmlns:c16="http://schemas.microsoft.com/office/drawing/2014/chart" uri="{C3380CC4-5D6E-409C-BE32-E72D297353CC}">
                <c16:uniqueId val="{00000037-EB8D-4B48-BBEC-BDBADA9DE83D}"/>
              </c:ext>
            </c:extLst>
          </c:dPt>
          <c:dPt>
            <c:idx val="12"/>
            <c:invertIfNegative val="0"/>
            <c:bubble3D val="0"/>
            <c:spPr>
              <a:solidFill>
                <a:schemeClr val="accent4">
                  <a:lumMod val="75000"/>
                </a:schemeClr>
              </a:solidFill>
              <a:ln>
                <a:noFill/>
              </a:ln>
              <a:effectLst/>
            </c:spPr>
            <c:extLst>
              <c:ext xmlns:c16="http://schemas.microsoft.com/office/drawing/2014/chart" uri="{C3380CC4-5D6E-409C-BE32-E72D297353CC}">
                <c16:uniqueId val="{00000038-EB8D-4B48-BBEC-BDBADA9DE83D}"/>
              </c:ext>
            </c:extLst>
          </c:dPt>
          <c:dPt>
            <c:idx val="13"/>
            <c:invertIfNegative val="0"/>
            <c:bubble3D val="0"/>
            <c:spPr>
              <a:solidFill>
                <a:schemeClr val="accent4">
                  <a:lumMod val="75000"/>
                </a:schemeClr>
              </a:solidFill>
              <a:ln>
                <a:noFill/>
              </a:ln>
              <a:effectLst/>
            </c:spPr>
            <c:extLst>
              <c:ext xmlns:c16="http://schemas.microsoft.com/office/drawing/2014/chart" uri="{C3380CC4-5D6E-409C-BE32-E72D297353CC}">
                <c16:uniqueId val="{00000039-EB8D-4B48-BBEC-BDBADA9DE83D}"/>
              </c:ext>
            </c:extLst>
          </c:dPt>
          <c:dPt>
            <c:idx val="14"/>
            <c:invertIfNegative val="0"/>
            <c:bubble3D val="0"/>
            <c:spPr>
              <a:solidFill>
                <a:schemeClr val="accent4">
                  <a:lumMod val="75000"/>
                </a:schemeClr>
              </a:solidFill>
              <a:ln>
                <a:noFill/>
              </a:ln>
              <a:effectLst/>
            </c:spPr>
            <c:extLst>
              <c:ext xmlns:c16="http://schemas.microsoft.com/office/drawing/2014/chart" uri="{C3380CC4-5D6E-409C-BE32-E72D297353CC}">
                <c16:uniqueId val="{0000003A-EB8D-4B48-BBEC-BDBADA9DE83D}"/>
              </c:ext>
            </c:extLst>
          </c:dPt>
          <c:dPt>
            <c:idx val="15"/>
            <c:invertIfNegative val="0"/>
            <c:bubble3D val="0"/>
            <c:spPr>
              <a:solidFill>
                <a:schemeClr val="accent4">
                  <a:lumMod val="75000"/>
                </a:schemeClr>
              </a:solidFill>
              <a:ln>
                <a:noFill/>
              </a:ln>
              <a:effectLst/>
            </c:spPr>
            <c:extLst>
              <c:ext xmlns:c16="http://schemas.microsoft.com/office/drawing/2014/chart" uri="{C3380CC4-5D6E-409C-BE32-E72D297353CC}">
                <c16:uniqueId val="{0000003B-EB8D-4B48-BBEC-BDBADA9DE83D}"/>
              </c:ext>
            </c:extLst>
          </c:dPt>
          <c:dPt>
            <c:idx val="1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C-EB8D-4B48-BBEC-BDBADA9DE83D}"/>
              </c:ext>
            </c:extLst>
          </c:dPt>
          <c:dPt>
            <c:idx val="1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D-EB8D-4B48-BBEC-BDBADA9DE83D}"/>
              </c:ext>
            </c:extLst>
          </c:dPt>
          <c:dPt>
            <c:idx val="18"/>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E-EB8D-4B48-BBEC-BDBADA9DE83D}"/>
              </c:ext>
            </c:extLst>
          </c:dPt>
          <c:dPt>
            <c:idx val="1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3F-EB8D-4B48-BBEC-BDBADA9DE83D}"/>
              </c:ext>
            </c:extLst>
          </c:dPt>
          <c:dPt>
            <c:idx val="20"/>
            <c:invertIfNegative val="0"/>
            <c:bubble3D val="0"/>
            <c:spPr>
              <a:solidFill>
                <a:srgbClr val="ED7D31"/>
              </a:solidFill>
              <a:ln>
                <a:noFill/>
              </a:ln>
              <a:effectLst/>
            </c:spPr>
            <c:extLst>
              <c:ext xmlns:c16="http://schemas.microsoft.com/office/drawing/2014/chart" uri="{C3380CC4-5D6E-409C-BE32-E72D297353CC}">
                <c16:uniqueId val="{00000040-EB8D-4B48-BBEC-BDBADA9DE83D}"/>
              </c:ext>
            </c:extLst>
          </c:dPt>
          <c:dPt>
            <c:idx val="24"/>
            <c:invertIfNegative val="0"/>
            <c:bubble3D val="0"/>
            <c:spPr>
              <a:solidFill>
                <a:srgbClr val="92D050"/>
              </a:solidFill>
              <a:ln>
                <a:noFill/>
              </a:ln>
              <a:effectLst/>
            </c:spPr>
            <c:extLst>
              <c:ext xmlns:c16="http://schemas.microsoft.com/office/drawing/2014/chart" uri="{C3380CC4-5D6E-409C-BE32-E72D297353CC}">
                <c16:uniqueId val="{00000044-EB8D-4B48-BBEC-BDBADA9DE83D}"/>
              </c:ext>
            </c:extLst>
          </c:dPt>
          <c:dPt>
            <c:idx val="25"/>
            <c:invertIfNegative val="0"/>
            <c:bubble3D val="0"/>
            <c:spPr>
              <a:solidFill>
                <a:srgbClr val="92D050"/>
              </a:solidFill>
              <a:ln>
                <a:noFill/>
              </a:ln>
              <a:effectLst/>
            </c:spPr>
            <c:extLst>
              <c:ext xmlns:c16="http://schemas.microsoft.com/office/drawing/2014/chart" uri="{C3380CC4-5D6E-409C-BE32-E72D297353CC}">
                <c16:uniqueId val="{00000045-EB8D-4B48-BBEC-BDBADA9DE83D}"/>
              </c:ext>
            </c:extLst>
          </c:dPt>
          <c:dPt>
            <c:idx val="26"/>
            <c:invertIfNegative val="0"/>
            <c:bubble3D val="0"/>
            <c:spPr>
              <a:solidFill>
                <a:srgbClr val="92D050"/>
              </a:solidFill>
              <a:ln>
                <a:noFill/>
              </a:ln>
              <a:effectLst/>
            </c:spPr>
            <c:extLst>
              <c:ext xmlns:c16="http://schemas.microsoft.com/office/drawing/2014/chart" uri="{C3380CC4-5D6E-409C-BE32-E72D297353CC}">
                <c16:uniqueId val="{00000046-EB8D-4B48-BBEC-BDBADA9DE83D}"/>
              </c:ext>
            </c:extLst>
          </c:dPt>
          <c:dPt>
            <c:idx val="27"/>
            <c:invertIfNegative val="0"/>
            <c:bubble3D val="0"/>
            <c:spPr>
              <a:solidFill>
                <a:srgbClr val="92D050"/>
              </a:solidFill>
              <a:ln>
                <a:noFill/>
              </a:ln>
              <a:effectLst/>
            </c:spPr>
            <c:extLst>
              <c:ext xmlns:c16="http://schemas.microsoft.com/office/drawing/2014/chart" uri="{C3380CC4-5D6E-409C-BE32-E72D297353CC}">
                <c16:uniqueId val="{00000047-EB8D-4B48-BBEC-BDBADA9DE83D}"/>
              </c:ext>
            </c:extLst>
          </c:dPt>
          <c:dPt>
            <c:idx val="28"/>
            <c:invertIfNegative val="0"/>
            <c:bubble3D val="0"/>
            <c:spPr>
              <a:solidFill>
                <a:schemeClr val="tx1"/>
              </a:solidFill>
              <a:ln>
                <a:noFill/>
              </a:ln>
              <a:effectLst/>
            </c:spPr>
            <c:extLst>
              <c:ext xmlns:c16="http://schemas.microsoft.com/office/drawing/2014/chart" uri="{C3380CC4-5D6E-409C-BE32-E72D297353CC}">
                <c16:uniqueId val="{00000048-EB8D-4B48-BBEC-BDBADA9DE83D}"/>
              </c:ext>
            </c:extLst>
          </c:dPt>
          <c:dPt>
            <c:idx val="29"/>
            <c:invertIfNegative val="0"/>
            <c:bubble3D val="0"/>
            <c:spPr>
              <a:solidFill>
                <a:schemeClr val="tx1"/>
              </a:solidFill>
              <a:ln>
                <a:noFill/>
              </a:ln>
              <a:effectLst/>
            </c:spPr>
            <c:extLst>
              <c:ext xmlns:c16="http://schemas.microsoft.com/office/drawing/2014/chart" uri="{C3380CC4-5D6E-409C-BE32-E72D297353CC}">
                <c16:uniqueId val="{00000049-EB8D-4B48-BBEC-BDBADA9DE83D}"/>
              </c:ext>
            </c:extLst>
          </c:dPt>
          <c:dPt>
            <c:idx val="30"/>
            <c:invertIfNegative val="0"/>
            <c:bubble3D val="0"/>
            <c:spPr>
              <a:solidFill>
                <a:schemeClr val="tx1"/>
              </a:solidFill>
              <a:ln>
                <a:noFill/>
              </a:ln>
              <a:effectLst/>
            </c:spPr>
            <c:extLst>
              <c:ext xmlns:c16="http://schemas.microsoft.com/office/drawing/2014/chart" uri="{C3380CC4-5D6E-409C-BE32-E72D297353CC}">
                <c16:uniqueId val="{0000004A-EB8D-4B48-BBEC-BDBADA9DE83D}"/>
              </c:ext>
            </c:extLst>
          </c:dPt>
          <c:dPt>
            <c:idx val="31"/>
            <c:invertIfNegative val="0"/>
            <c:bubble3D val="0"/>
            <c:spPr>
              <a:solidFill>
                <a:schemeClr val="tx1"/>
              </a:solidFill>
              <a:ln>
                <a:noFill/>
              </a:ln>
              <a:effectLst/>
            </c:spPr>
            <c:extLst>
              <c:ext xmlns:c16="http://schemas.microsoft.com/office/drawing/2014/chart" uri="{C3380CC4-5D6E-409C-BE32-E72D297353CC}">
                <c16:uniqueId val="{0000004B-EB8D-4B48-BBEC-BDBADA9DE83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Sheet1!$A$2:$B$29</c:f>
              <c:multiLvlStrCache>
                <c:ptCount val="28"/>
                <c:lvl>
                  <c:pt idx="0">
                    <c:v>2020</c:v>
                  </c:pt>
                  <c:pt idx="1">
                    <c:v>2021</c:v>
                  </c:pt>
                  <c:pt idx="2">
                    <c:v>2022</c:v>
                  </c:pt>
                  <c:pt idx="3">
                    <c:v>2023</c:v>
                  </c:pt>
                  <c:pt idx="4">
                    <c:v>2020</c:v>
                  </c:pt>
                  <c:pt idx="5">
                    <c:v>2021</c:v>
                  </c:pt>
                  <c:pt idx="6">
                    <c:v>2022</c:v>
                  </c:pt>
                  <c:pt idx="7">
                    <c:v>2023</c:v>
                  </c:pt>
                  <c:pt idx="8">
                    <c:v>2020</c:v>
                  </c:pt>
                  <c:pt idx="9">
                    <c:v>2021</c:v>
                  </c:pt>
                  <c:pt idx="10">
                    <c:v>2022</c:v>
                  </c:pt>
                  <c:pt idx="11">
                    <c:v>2023</c:v>
                  </c:pt>
                  <c:pt idx="12">
                    <c:v>2020</c:v>
                  </c:pt>
                  <c:pt idx="13">
                    <c:v>2021</c:v>
                  </c:pt>
                  <c:pt idx="14">
                    <c:v>2022</c:v>
                  </c:pt>
                  <c:pt idx="15">
                    <c:v>2023</c:v>
                  </c:pt>
                  <c:pt idx="16">
                    <c:v>2020</c:v>
                  </c:pt>
                  <c:pt idx="17">
                    <c:v>2021</c:v>
                  </c:pt>
                  <c:pt idx="18">
                    <c:v>2022</c:v>
                  </c:pt>
                  <c:pt idx="19">
                    <c:v>2023</c:v>
                  </c:pt>
                  <c:pt idx="20">
                    <c:v>2020</c:v>
                  </c:pt>
                  <c:pt idx="21">
                    <c:v>2021*</c:v>
                  </c:pt>
                  <c:pt idx="22">
                    <c:v>2022</c:v>
                  </c:pt>
                  <c:pt idx="23">
                    <c:v>2023</c:v>
                  </c:pt>
                  <c:pt idx="24">
                    <c:v>2020</c:v>
                  </c:pt>
                  <c:pt idx="25">
                    <c:v>2021</c:v>
                  </c:pt>
                  <c:pt idx="26">
                    <c:v>2022</c:v>
                  </c:pt>
                  <c:pt idx="27">
                    <c:v>2023</c:v>
                  </c:pt>
                </c:lvl>
                <c:lvl>
                  <c:pt idx="0">
                    <c:v>AIAN-NH</c:v>
                  </c:pt>
                  <c:pt idx="4">
                    <c:v>Black-NH</c:v>
                  </c:pt>
                  <c:pt idx="8">
                    <c:v>White-NH</c:v>
                  </c:pt>
                  <c:pt idx="12">
                    <c:v>Hispanic</c:v>
                  </c:pt>
                  <c:pt idx="16">
                    <c:v>Multi-race-NH</c:v>
                  </c:pt>
                  <c:pt idx="20">
                    <c:v>NH/PI-NH</c:v>
                  </c:pt>
                  <c:pt idx="24">
                    <c:v>Asian-NH</c:v>
                  </c:pt>
                </c:lvl>
              </c:multiLvlStrCache>
            </c:multiLvlStrRef>
          </c:cat>
          <c:val>
            <c:numRef>
              <c:f>Sheet1!$D$2:$D$29</c:f>
              <c:numCache>
                <c:formatCode>General</c:formatCode>
                <c:ptCount val="28"/>
                <c:pt idx="0">
                  <c:v>76.3</c:v>
                </c:pt>
                <c:pt idx="1">
                  <c:v>116.5</c:v>
                </c:pt>
                <c:pt idx="2">
                  <c:v>133.80000000000001</c:v>
                </c:pt>
                <c:pt idx="3">
                  <c:v>143.5</c:v>
                </c:pt>
                <c:pt idx="4">
                  <c:v>41.1</c:v>
                </c:pt>
                <c:pt idx="5">
                  <c:v>66.099999999999994</c:v>
                </c:pt>
                <c:pt idx="6">
                  <c:v>75.3</c:v>
                </c:pt>
                <c:pt idx="7">
                  <c:v>111</c:v>
                </c:pt>
                <c:pt idx="8">
                  <c:v>25.3</c:v>
                </c:pt>
                <c:pt idx="9">
                  <c:v>31.9</c:v>
                </c:pt>
                <c:pt idx="10">
                  <c:v>36.5</c:v>
                </c:pt>
                <c:pt idx="11">
                  <c:v>41.9</c:v>
                </c:pt>
                <c:pt idx="12">
                  <c:v>14.5</c:v>
                </c:pt>
                <c:pt idx="13">
                  <c:v>18.399999999999999</c:v>
                </c:pt>
                <c:pt idx="14">
                  <c:v>26.9</c:v>
                </c:pt>
                <c:pt idx="15">
                  <c:v>44.4</c:v>
                </c:pt>
                <c:pt idx="16">
                  <c:v>17.8</c:v>
                </c:pt>
                <c:pt idx="17">
                  <c:v>21.2</c:v>
                </c:pt>
                <c:pt idx="18">
                  <c:v>24.7</c:v>
                </c:pt>
                <c:pt idx="19">
                  <c:v>36.5</c:v>
                </c:pt>
                <c:pt idx="21">
                  <c:v>24.6</c:v>
                </c:pt>
                <c:pt idx="22">
                  <c:v>29.6</c:v>
                </c:pt>
                <c:pt idx="23">
                  <c:v>38.299999999999997</c:v>
                </c:pt>
                <c:pt idx="24">
                  <c:v>4.4000000000000004</c:v>
                </c:pt>
                <c:pt idx="25">
                  <c:v>5.6</c:v>
                </c:pt>
                <c:pt idx="26">
                  <c:v>7.4</c:v>
                </c:pt>
                <c:pt idx="27">
                  <c:v>9.3000000000000007</c:v>
                </c:pt>
              </c:numCache>
            </c:numRef>
          </c:val>
          <c:extLst>
            <c:ext xmlns:c16="http://schemas.microsoft.com/office/drawing/2014/chart" uri="{C3380CC4-5D6E-409C-BE32-E72D297353CC}">
              <c16:uniqueId val="{00000038-7B6C-4173-9603-B127C517D03D}"/>
            </c:ext>
          </c:extLst>
        </c:ser>
        <c:dLbls>
          <c:showLegendKey val="0"/>
          <c:showVal val="0"/>
          <c:showCatName val="0"/>
          <c:showSerName val="0"/>
          <c:showPercent val="0"/>
          <c:showBubbleSize val="0"/>
        </c:dLbls>
        <c:gapWidth val="39"/>
        <c:overlap val="-27"/>
        <c:axId val="694308160"/>
        <c:axId val="731909680"/>
        <c:extLst>
          <c:ext xmlns:c15="http://schemas.microsoft.com/office/drawing/2012/chart" uri="{02D57815-91ED-43cb-92C2-25804820EDAC}">
            <c15:filteredBarSeries>
              <c15:ser>
                <c:idx val="2"/>
                <c:order val="0"/>
                <c:tx>
                  <c:strRef>
                    <c:extLst>
                      <c:ext uri="{02D57815-91ED-43cb-92C2-25804820EDAC}">
                        <c15:formulaRef>
                          <c15:sqref>Sheet1!$C$1</c15:sqref>
                        </c15:formulaRef>
                      </c:ext>
                    </c:extLst>
                    <c:strCache>
                      <c:ptCount val="1"/>
                      <c:pt idx="0">
                        <c:v>Count</c:v>
                      </c:pt>
                    </c:strCache>
                  </c:strRef>
                </c:tx>
                <c:spPr>
                  <a:solidFill>
                    <a:schemeClr val="accent3"/>
                  </a:solidFill>
                  <a:ln>
                    <a:noFill/>
                  </a:ln>
                  <a:effectLst/>
                </c:spPr>
                <c:invertIfNegative val="0"/>
                <c:dPt>
                  <c:idx val="1"/>
                  <c:invertIfNegative val="0"/>
                  <c:bubble3D val="0"/>
                  <c:spPr>
                    <a:solidFill>
                      <a:srgbClr val="349D96"/>
                    </a:solidFill>
                    <a:ln>
                      <a:noFill/>
                    </a:ln>
                    <a:effectLst/>
                  </c:spPr>
                  <c:extLst>
                    <c:ext xmlns:c16="http://schemas.microsoft.com/office/drawing/2014/chart" uri="{C3380CC4-5D6E-409C-BE32-E72D297353CC}">
                      <c16:uniqueId val="{00000003-92B8-4B01-9AAC-709D7A7493FC}"/>
                    </c:ext>
                  </c:extLst>
                </c:dPt>
                <c:dPt>
                  <c:idx val="2"/>
                  <c:invertIfNegative val="0"/>
                  <c:bubble3D val="0"/>
                  <c:spPr>
                    <a:solidFill>
                      <a:srgbClr val="349D96"/>
                    </a:solidFill>
                    <a:ln>
                      <a:noFill/>
                    </a:ln>
                    <a:effectLst/>
                  </c:spPr>
                  <c:extLst>
                    <c:ext xmlns:c16="http://schemas.microsoft.com/office/drawing/2014/chart" uri="{C3380CC4-5D6E-409C-BE32-E72D297353CC}">
                      <c16:uniqueId val="{00000005-92B8-4B01-9AAC-709D7A7493FC}"/>
                    </c:ext>
                  </c:extLst>
                </c:dPt>
                <c:dPt>
                  <c:idx val="3"/>
                  <c:invertIfNegative val="0"/>
                  <c:bubble3D val="0"/>
                  <c:spPr>
                    <a:solidFill>
                      <a:srgbClr val="349D96"/>
                    </a:solidFill>
                    <a:ln>
                      <a:noFill/>
                    </a:ln>
                    <a:effectLst/>
                  </c:spPr>
                  <c:extLst>
                    <c:ext xmlns:c16="http://schemas.microsoft.com/office/drawing/2014/chart" uri="{C3380CC4-5D6E-409C-BE32-E72D297353CC}">
                      <c16:uniqueId val="{00000007-92B8-4B01-9AAC-709D7A7493FC}"/>
                    </c:ext>
                  </c:extLst>
                </c:dPt>
                <c:dPt>
                  <c:idx val="4"/>
                  <c:invertIfNegative val="0"/>
                  <c:bubble3D val="0"/>
                  <c:spPr>
                    <a:solidFill>
                      <a:srgbClr val="349D96"/>
                    </a:solidFill>
                    <a:ln>
                      <a:noFill/>
                    </a:ln>
                    <a:effectLst/>
                  </c:spPr>
                  <c:extLst>
                    <c:ext xmlns:c16="http://schemas.microsoft.com/office/drawing/2014/chart" uri="{C3380CC4-5D6E-409C-BE32-E72D297353CC}">
                      <c16:uniqueId val="{00000009-92B8-4B01-9AAC-709D7A7493FC}"/>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92B8-4B01-9AAC-709D7A7493FC}"/>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92B8-4B01-9AAC-709D7A7493FC}"/>
                    </c:ext>
                  </c:extLst>
                </c:dPt>
                <c:dPt>
                  <c:idx val="7"/>
                  <c:invertIfNegative val="0"/>
                  <c:bubble3D val="0"/>
                  <c:spPr>
                    <a:solidFill>
                      <a:srgbClr val="F8CBAD"/>
                    </a:solidFill>
                    <a:ln>
                      <a:noFill/>
                    </a:ln>
                    <a:effectLst/>
                  </c:spPr>
                  <c:extLst>
                    <c:ext xmlns:c16="http://schemas.microsoft.com/office/drawing/2014/chart" uri="{C3380CC4-5D6E-409C-BE32-E72D297353CC}">
                      <c16:uniqueId val="{0000000F-92B8-4B01-9AAC-709D7A7493FC}"/>
                    </c:ext>
                  </c:extLst>
                </c:dPt>
                <c:dPt>
                  <c:idx val="8"/>
                  <c:invertIfNegative val="0"/>
                  <c:bubble3D val="0"/>
                  <c:spPr>
                    <a:solidFill>
                      <a:srgbClr val="F8CBAD"/>
                    </a:solidFill>
                    <a:ln>
                      <a:noFill/>
                    </a:ln>
                    <a:effectLst/>
                  </c:spPr>
                  <c:extLst>
                    <c:ext xmlns:c16="http://schemas.microsoft.com/office/drawing/2014/chart" uri="{C3380CC4-5D6E-409C-BE32-E72D297353CC}">
                      <c16:uniqueId val="{00000011-92B8-4B01-9AAC-709D7A7493FC}"/>
                    </c:ext>
                  </c:extLst>
                </c:dPt>
                <c:dPt>
                  <c:idx val="9"/>
                  <c:invertIfNegative val="0"/>
                  <c:bubble3D val="0"/>
                  <c:spPr>
                    <a:solidFill>
                      <a:schemeClr val="accent1">
                        <a:lumMod val="75000"/>
                      </a:schemeClr>
                    </a:solidFill>
                    <a:ln>
                      <a:noFill/>
                    </a:ln>
                    <a:effectLst/>
                  </c:spPr>
                  <c:extLst>
                    <c:ext xmlns:c16="http://schemas.microsoft.com/office/drawing/2014/chart" uri="{C3380CC4-5D6E-409C-BE32-E72D297353CC}">
                      <c16:uniqueId val="{00000013-92B8-4B01-9AAC-709D7A7493FC}"/>
                    </c:ext>
                  </c:extLst>
                </c:dPt>
                <c:dPt>
                  <c:idx val="10"/>
                  <c:invertIfNegative val="0"/>
                  <c:bubble3D val="0"/>
                  <c:spPr>
                    <a:solidFill>
                      <a:schemeClr val="accent1">
                        <a:lumMod val="75000"/>
                      </a:schemeClr>
                    </a:solidFill>
                    <a:ln>
                      <a:noFill/>
                    </a:ln>
                    <a:effectLst/>
                  </c:spPr>
                  <c:extLst>
                    <c:ext xmlns:c16="http://schemas.microsoft.com/office/drawing/2014/chart" uri="{C3380CC4-5D6E-409C-BE32-E72D297353CC}">
                      <c16:uniqueId val="{00000015-92B8-4B01-9AAC-709D7A7493FC}"/>
                    </c:ext>
                  </c:extLst>
                </c:dPt>
                <c:dPt>
                  <c:idx val="11"/>
                  <c:invertIfNegative val="0"/>
                  <c:bubble3D val="0"/>
                  <c:spPr>
                    <a:solidFill>
                      <a:srgbClr val="2E75B6"/>
                    </a:solidFill>
                    <a:ln>
                      <a:noFill/>
                    </a:ln>
                    <a:effectLst/>
                  </c:spPr>
                  <c:extLst>
                    <c:ext xmlns:c16="http://schemas.microsoft.com/office/drawing/2014/chart" uri="{C3380CC4-5D6E-409C-BE32-E72D297353CC}">
                      <c16:uniqueId val="{00000017-92B8-4B01-9AAC-709D7A7493FC}"/>
                    </c:ext>
                  </c:extLst>
                </c:dPt>
                <c:dPt>
                  <c:idx val="12"/>
                  <c:invertIfNegative val="0"/>
                  <c:bubble3D val="0"/>
                  <c:spPr>
                    <a:solidFill>
                      <a:srgbClr val="2E75B6"/>
                    </a:solidFill>
                    <a:ln>
                      <a:noFill/>
                    </a:ln>
                    <a:effectLst/>
                  </c:spPr>
                  <c:extLst>
                    <c:ext xmlns:c16="http://schemas.microsoft.com/office/drawing/2014/chart" uri="{C3380CC4-5D6E-409C-BE32-E72D297353CC}">
                      <c16:uniqueId val="{00000019-92B8-4B01-9AAC-709D7A7493FC}"/>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1B-92B8-4B01-9AAC-709D7A7493FC}"/>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1D-92B8-4B01-9AAC-709D7A7493FC}"/>
                    </c:ext>
                  </c:extLst>
                </c:dPt>
                <c:dPt>
                  <c:idx val="15"/>
                  <c:invertIfNegative val="0"/>
                  <c:bubble3D val="0"/>
                  <c:spPr>
                    <a:solidFill>
                      <a:srgbClr val="FFC000"/>
                    </a:solidFill>
                    <a:ln>
                      <a:noFill/>
                    </a:ln>
                    <a:effectLst/>
                  </c:spPr>
                  <c:extLst>
                    <c:ext xmlns:c16="http://schemas.microsoft.com/office/drawing/2014/chart" uri="{C3380CC4-5D6E-409C-BE32-E72D297353CC}">
                      <c16:uniqueId val="{0000001F-92B8-4B01-9AAC-709D7A7493FC}"/>
                    </c:ext>
                  </c:extLst>
                </c:dPt>
                <c:dPt>
                  <c:idx val="16"/>
                  <c:invertIfNegative val="0"/>
                  <c:bubble3D val="0"/>
                  <c:spPr>
                    <a:solidFill>
                      <a:srgbClr val="FFC000"/>
                    </a:solidFill>
                    <a:ln>
                      <a:noFill/>
                    </a:ln>
                    <a:effectLst/>
                  </c:spPr>
                  <c:extLst>
                    <c:ext xmlns:c16="http://schemas.microsoft.com/office/drawing/2014/chart" uri="{C3380CC4-5D6E-409C-BE32-E72D297353CC}">
                      <c16:uniqueId val="{00000021-92B8-4B01-9AAC-709D7A7493FC}"/>
                    </c:ext>
                  </c:extLst>
                </c:dPt>
                <c:dPt>
                  <c:idx val="17"/>
                  <c:invertIfNegative val="0"/>
                  <c:bubble3D val="0"/>
                  <c:spPr>
                    <a:solidFill>
                      <a:schemeClr val="accent6">
                        <a:lumMod val="75000"/>
                      </a:schemeClr>
                    </a:solidFill>
                    <a:ln>
                      <a:noFill/>
                    </a:ln>
                    <a:effectLst/>
                  </c:spPr>
                  <c:extLst>
                    <c:ext xmlns:c16="http://schemas.microsoft.com/office/drawing/2014/chart" uri="{C3380CC4-5D6E-409C-BE32-E72D297353CC}">
                      <c16:uniqueId val="{00000023-92B8-4B01-9AAC-709D7A7493FC}"/>
                    </c:ext>
                  </c:extLst>
                </c:dPt>
                <c:dPt>
                  <c:idx val="18"/>
                  <c:invertIfNegative val="0"/>
                  <c:bubble3D val="0"/>
                  <c:spPr>
                    <a:solidFill>
                      <a:schemeClr val="accent6">
                        <a:lumMod val="75000"/>
                      </a:schemeClr>
                    </a:solidFill>
                    <a:ln>
                      <a:noFill/>
                    </a:ln>
                    <a:effectLst/>
                  </c:spPr>
                  <c:extLst>
                    <c:ext xmlns:c16="http://schemas.microsoft.com/office/drawing/2014/chart" uri="{C3380CC4-5D6E-409C-BE32-E72D297353CC}">
                      <c16:uniqueId val="{00000025-92B8-4B01-9AAC-709D7A7493FC}"/>
                    </c:ext>
                  </c:extLst>
                </c:dPt>
                <c:dPt>
                  <c:idx val="19"/>
                  <c:invertIfNegative val="0"/>
                  <c:bubble3D val="0"/>
                  <c:spPr>
                    <a:solidFill>
                      <a:srgbClr val="548235"/>
                    </a:solidFill>
                    <a:ln>
                      <a:noFill/>
                    </a:ln>
                    <a:effectLst/>
                  </c:spPr>
                  <c:extLst>
                    <c:ext xmlns:c16="http://schemas.microsoft.com/office/drawing/2014/chart" uri="{C3380CC4-5D6E-409C-BE32-E72D297353CC}">
                      <c16:uniqueId val="{00000027-92B8-4B01-9AAC-709D7A7493FC}"/>
                    </c:ext>
                  </c:extLst>
                </c:dPt>
                <c:dPt>
                  <c:idx val="20"/>
                  <c:invertIfNegative val="0"/>
                  <c:bubble3D val="0"/>
                  <c:spPr>
                    <a:solidFill>
                      <a:srgbClr val="548235"/>
                    </a:solidFill>
                    <a:ln>
                      <a:noFill/>
                    </a:ln>
                    <a:effectLst/>
                  </c:spPr>
                  <c:extLst>
                    <c:ext xmlns:c16="http://schemas.microsoft.com/office/drawing/2014/chart" uri="{C3380CC4-5D6E-409C-BE32-E72D297353CC}">
                      <c16:uniqueId val="{00000029-92B8-4B01-9AAC-709D7A7493FC}"/>
                    </c:ext>
                  </c:extLst>
                </c:dPt>
                <c:dPt>
                  <c:idx val="24"/>
                  <c:invertIfNegative val="0"/>
                  <c:bubble3D val="0"/>
                  <c:spPr>
                    <a:solidFill>
                      <a:srgbClr val="ED7D31"/>
                    </a:solidFill>
                    <a:ln>
                      <a:noFill/>
                    </a:ln>
                    <a:effectLst/>
                  </c:spPr>
                  <c:extLst>
                    <c:ext xmlns:c16="http://schemas.microsoft.com/office/drawing/2014/chart" uri="{C3380CC4-5D6E-409C-BE32-E72D297353CC}">
                      <c16:uniqueId val="{0000002B-9202-461E-9DE5-0709E9F0968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Sheet1!$A$2:$B$29</c15:sqref>
                        </c15:formulaRef>
                      </c:ext>
                    </c:extLst>
                    <c:multiLvlStrCache>
                      <c:ptCount val="28"/>
                      <c:lvl>
                        <c:pt idx="0">
                          <c:v>2020</c:v>
                        </c:pt>
                        <c:pt idx="1">
                          <c:v>2021</c:v>
                        </c:pt>
                        <c:pt idx="2">
                          <c:v>2022</c:v>
                        </c:pt>
                        <c:pt idx="3">
                          <c:v>2023</c:v>
                        </c:pt>
                        <c:pt idx="4">
                          <c:v>2020</c:v>
                        </c:pt>
                        <c:pt idx="5">
                          <c:v>2021</c:v>
                        </c:pt>
                        <c:pt idx="6">
                          <c:v>2022</c:v>
                        </c:pt>
                        <c:pt idx="7">
                          <c:v>2023</c:v>
                        </c:pt>
                        <c:pt idx="8">
                          <c:v>2020</c:v>
                        </c:pt>
                        <c:pt idx="9">
                          <c:v>2021</c:v>
                        </c:pt>
                        <c:pt idx="10">
                          <c:v>2022</c:v>
                        </c:pt>
                        <c:pt idx="11">
                          <c:v>2023</c:v>
                        </c:pt>
                        <c:pt idx="12">
                          <c:v>2020</c:v>
                        </c:pt>
                        <c:pt idx="13">
                          <c:v>2021</c:v>
                        </c:pt>
                        <c:pt idx="14">
                          <c:v>2022</c:v>
                        </c:pt>
                        <c:pt idx="15">
                          <c:v>2023</c:v>
                        </c:pt>
                        <c:pt idx="16">
                          <c:v>2020</c:v>
                        </c:pt>
                        <c:pt idx="17">
                          <c:v>2021</c:v>
                        </c:pt>
                        <c:pt idx="18">
                          <c:v>2022</c:v>
                        </c:pt>
                        <c:pt idx="19">
                          <c:v>2023</c:v>
                        </c:pt>
                        <c:pt idx="20">
                          <c:v>2020</c:v>
                        </c:pt>
                        <c:pt idx="21">
                          <c:v>2021*</c:v>
                        </c:pt>
                        <c:pt idx="22">
                          <c:v>2022</c:v>
                        </c:pt>
                        <c:pt idx="23">
                          <c:v>2023</c:v>
                        </c:pt>
                        <c:pt idx="24">
                          <c:v>2020</c:v>
                        </c:pt>
                        <c:pt idx="25">
                          <c:v>2021</c:v>
                        </c:pt>
                        <c:pt idx="26">
                          <c:v>2022</c:v>
                        </c:pt>
                        <c:pt idx="27">
                          <c:v>2023</c:v>
                        </c:pt>
                      </c:lvl>
                      <c:lvl>
                        <c:pt idx="0">
                          <c:v>AIAN-NH</c:v>
                        </c:pt>
                        <c:pt idx="4">
                          <c:v>Black-NH</c:v>
                        </c:pt>
                        <c:pt idx="8">
                          <c:v>White-NH</c:v>
                        </c:pt>
                        <c:pt idx="12">
                          <c:v>Hispanic</c:v>
                        </c:pt>
                        <c:pt idx="16">
                          <c:v>Multi-race-NH</c:v>
                        </c:pt>
                        <c:pt idx="20">
                          <c:v>NH/PI-NH</c:v>
                        </c:pt>
                        <c:pt idx="24">
                          <c:v>Asian-NH</c:v>
                        </c:pt>
                      </c:lvl>
                    </c:multiLvlStrCache>
                  </c:multiLvlStrRef>
                </c:cat>
                <c:val>
                  <c:numRef>
                    <c:extLst>
                      <c:ext uri="{02D57815-91ED-43cb-92C2-25804820EDAC}">
                        <c15:formulaRef>
                          <c15:sqref>Sheet1!$C$2:$C$29</c15:sqref>
                        </c15:formulaRef>
                      </c:ext>
                    </c:extLst>
                    <c:numCache>
                      <c:formatCode>General</c:formatCode>
                      <c:ptCount val="28"/>
                      <c:pt idx="0">
                        <c:v>70</c:v>
                      </c:pt>
                      <c:pt idx="1">
                        <c:v>107</c:v>
                      </c:pt>
                      <c:pt idx="2">
                        <c:v>124</c:v>
                      </c:pt>
                      <c:pt idx="3">
                        <c:v>139</c:v>
                      </c:pt>
                      <c:pt idx="4">
                        <c:v>123</c:v>
                      </c:pt>
                      <c:pt idx="5">
                        <c:v>203</c:v>
                      </c:pt>
                      <c:pt idx="6">
                        <c:v>241</c:v>
                      </c:pt>
                      <c:pt idx="7">
                        <c:v>376</c:v>
                      </c:pt>
                      <c:pt idx="8">
                        <c:v>1250</c:v>
                      </c:pt>
                      <c:pt idx="9">
                        <c:v>1577</c:v>
                      </c:pt>
                      <c:pt idx="10">
                        <c:v>1806</c:v>
                      </c:pt>
                      <c:pt idx="11">
                        <c:v>2232</c:v>
                      </c:pt>
                      <c:pt idx="12">
                        <c:v>157</c:v>
                      </c:pt>
                      <c:pt idx="13">
                        <c:v>204</c:v>
                      </c:pt>
                      <c:pt idx="14">
                        <c:v>307</c:v>
                      </c:pt>
                      <c:pt idx="15">
                        <c:v>423</c:v>
                      </c:pt>
                      <c:pt idx="16">
                        <c:v>89</c:v>
                      </c:pt>
                      <c:pt idx="17">
                        <c:v>107</c:v>
                      </c:pt>
                      <c:pt idx="18">
                        <c:v>125</c:v>
                      </c:pt>
                      <c:pt idx="19">
                        <c:v>152</c:v>
                      </c:pt>
                      <c:pt idx="20">
                        <c:v>0</c:v>
                      </c:pt>
                      <c:pt idx="21">
                        <c:v>16</c:v>
                      </c:pt>
                      <c:pt idx="22">
                        <c:v>20</c:v>
                      </c:pt>
                      <c:pt idx="23">
                        <c:v>26</c:v>
                      </c:pt>
                      <c:pt idx="24">
                        <c:v>32</c:v>
                      </c:pt>
                      <c:pt idx="25">
                        <c:v>42</c:v>
                      </c:pt>
                      <c:pt idx="26">
                        <c:v>58</c:v>
                      </c:pt>
                      <c:pt idx="27">
                        <c:v>79</c:v>
                      </c:pt>
                    </c:numCache>
                  </c:numRef>
                </c:val>
                <c:extLst>
                  <c:ext xmlns:c16="http://schemas.microsoft.com/office/drawing/2014/chart" uri="{C3380CC4-5D6E-409C-BE32-E72D297353CC}">
                    <c16:uniqueId val="{0000002A-92B8-4B01-9AAC-709D7A7493FC}"/>
                  </c:ext>
                </c:extLst>
              </c15:ser>
            </c15:filteredBarSeries>
          </c:ext>
        </c:extLst>
      </c:barChart>
      <c:catAx>
        <c:axId val="69430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31909680"/>
        <c:crosses val="autoZero"/>
        <c:auto val="1"/>
        <c:lblAlgn val="ctr"/>
        <c:lblOffset val="100"/>
        <c:noMultiLvlLbl val="0"/>
      </c:catAx>
      <c:valAx>
        <c:axId val="731909680"/>
        <c:scaling>
          <c:orientation val="minMax"/>
          <c:max val="1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a:t>Rate per 100,000</a:t>
                </a:r>
              </a:p>
            </c:rich>
          </c:tx>
          <c:layout>
            <c:manualLayout>
              <c:xMode val="edge"/>
              <c:yMode val="edge"/>
              <c:x val="4.5652534280975045E-3"/>
              <c:y val="0.30174171817289147"/>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94308160"/>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Compare 2017-2019 and 2021-2023</a:t>
            </a:r>
          </a:p>
        </c:rich>
      </c:tx>
      <c:layout>
        <c:manualLayout>
          <c:xMode val="edge"/>
          <c:yMode val="edge"/>
          <c:x val="0.35262233065551463"/>
          <c:y val="5.8854473759773096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702053906416568E-2"/>
          <c:y val="4.9171308890922208E-2"/>
          <c:w val="0.94020250433507935"/>
          <c:h val="0.79267572260253827"/>
        </c:manualLayout>
      </c:layout>
      <c:barChart>
        <c:barDir val="col"/>
        <c:grouping val="clustered"/>
        <c:varyColors val="0"/>
        <c:ser>
          <c:idx val="0"/>
          <c:order val="1"/>
          <c:tx>
            <c:strRef>
              <c:f>Sheet1!$E$1</c:f>
              <c:strCache>
                <c:ptCount val="1"/>
                <c:pt idx="0">
                  <c:v>Rate</c:v>
                </c:pt>
              </c:strCache>
            </c:strRef>
          </c:tx>
          <c:spPr>
            <a:solidFill>
              <a:srgbClr val="0070C0"/>
            </a:solidFill>
            <a:ln>
              <a:noFill/>
            </a:ln>
            <a:effectLst/>
          </c:spPr>
          <c:invertIfNegative val="0"/>
          <c:dPt>
            <c:idx val="8"/>
            <c:invertIfNegative val="0"/>
            <c:bubble3D val="0"/>
            <c:spPr>
              <a:solidFill>
                <a:srgbClr val="0070C0"/>
              </a:solidFill>
              <a:ln>
                <a:noFill/>
              </a:ln>
              <a:effectLst/>
            </c:spPr>
            <c:extLst xmlns:c15="http://schemas.microsoft.com/office/drawing/2012/chart">
              <c:ext xmlns:c16="http://schemas.microsoft.com/office/drawing/2014/chart" uri="{C3380CC4-5D6E-409C-BE32-E72D297353CC}">
                <c16:uniqueId val="{00000011-D7DA-4D92-B735-14DAD330F611}"/>
              </c:ext>
            </c:extLst>
          </c:dPt>
          <c:dPt>
            <c:idx val="9"/>
            <c:invertIfNegative val="0"/>
            <c:bubble3D val="0"/>
            <c:spPr>
              <a:solidFill>
                <a:srgbClr val="0070C0"/>
              </a:solidFill>
              <a:ln>
                <a:noFill/>
              </a:ln>
              <a:effectLst/>
            </c:spPr>
            <c:extLst>
              <c:ext xmlns:c16="http://schemas.microsoft.com/office/drawing/2014/chart" uri="{C3380CC4-5D6E-409C-BE32-E72D297353CC}">
                <c16:uniqueId val="{00000001-A9F0-4F81-B4CD-5F437F239497}"/>
              </c:ext>
            </c:extLst>
          </c:dPt>
          <c:dPt>
            <c:idx val="1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2-A9F0-4F81-B4CD-5F437F239497}"/>
              </c:ext>
            </c:extLst>
          </c:dPt>
          <c:dPt>
            <c:idx val="1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3-A9F0-4F81-B4CD-5F437F239497}"/>
              </c:ext>
            </c:extLst>
          </c:dPt>
          <c:dPt>
            <c:idx val="12"/>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4-A9F0-4F81-B4CD-5F437F239497}"/>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A9F0-4F81-B4CD-5F437F239497}"/>
              </c:ext>
            </c:extLst>
          </c:dPt>
          <c:dPt>
            <c:idx val="1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6-A9F0-4F81-B4CD-5F437F239497}"/>
              </c:ext>
            </c:extLst>
          </c:dPt>
          <c:dPt>
            <c:idx val="1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A9F0-4F81-B4CD-5F437F239497}"/>
              </c:ext>
            </c:extLst>
          </c:dPt>
          <c:dPt>
            <c:idx val="1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8-A9F0-4F81-B4CD-5F437F239497}"/>
              </c:ext>
            </c:extLst>
          </c:dPt>
          <c:dLbls>
            <c:dLbl>
              <c:idx val="0"/>
              <c:tx>
                <c:rich>
                  <a:bodyPr/>
                  <a:lstStyle/>
                  <a:p>
                    <a:fld id="{44FBC2BC-B868-465D-8452-EF8253EAD412}" type="CELLRANGE">
                      <a:rPr lang="en-US"/>
                      <a:pPr/>
                      <a:t>[CELLRANGE]</a:t>
                    </a:fld>
                    <a:endParaRPr lang="en-US" baseline="0"/>
                  </a:p>
                  <a:p>
                    <a:fld id="{0A342BFB-1F09-454E-9317-BA43CFAF2AAD}"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A9F0-4F81-B4CD-5F437F239497}"/>
                </c:ext>
              </c:extLst>
            </c:dLbl>
            <c:dLbl>
              <c:idx val="1"/>
              <c:tx>
                <c:rich>
                  <a:bodyPr/>
                  <a:lstStyle/>
                  <a:p>
                    <a:fld id="{0705EE24-C551-462E-91B4-BB074CD2A279}" type="CELLRANGE">
                      <a:rPr lang="en-US"/>
                      <a:pPr/>
                      <a:t>[CELLRANGE]</a:t>
                    </a:fld>
                    <a:endParaRPr lang="en-US" baseline="0"/>
                  </a:p>
                  <a:p>
                    <a:fld id="{9B932728-12AF-4035-AE7E-68CB3FE8A496}"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D7DA-4D92-B735-14DAD330F611}"/>
                </c:ext>
              </c:extLst>
            </c:dLbl>
            <c:dLbl>
              <c:idx val="2"/>
              <c:tx>
                <c:rich>
                  <a:bodyPr/>
                  <a:lstStyle/>
                  <a:p>
                    <a:fld id="{32671273-4320-472A-A503-9A9899E26EE1}" type="CELLRANGE">
                      <a:rPr lang="en-US"/>
                      <a:pPr/>
                      <a:t>[CELLRANGE]</a:t>
                    </a:fld>
                    <a:endParaRPr lang="en-US" baseline="0"/>
                  </a:p>
                  <a:p>
                    <a:fld id="{39E9D540-2D90-4E1B-B730-6C40A44CF9F1}"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D7DA-4D92-B735-14DAD330F611}"/>
                </c:ext>
              </c:extLst>
            </c:dLbl>
            <c:dLbl>
              <c:idx val="3"/>
              <c:tx>
                <c:rich>
                  <a:bodyPr/>
                  <a:lstStyle/>
                  <a:p>
                    <a:fld id="{C3F727A5-F760-472D-B006-551B253506C5}" type="CELLRANGE">
                      <a:rPr lang="en-US"/>
                      <a:pPr/>
                      <a:t>[CELLRANGE]</a:t>
                    </a:fld>
                    <a:endParaRPr lang="en-US" baseline="0"/>
                  </a:p>
                  <a:p>
                    <a:fld id="{36042183-C9AD-4C28-B7EE-2E6A4FCC833E}"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D7DA-4D92-B735-14DAD330F611}"/>
                </c:ext>
              </c:extLst>
            </c:dLbl>
            <c:dLbl>
              <c:idx val="4"/>
              <c:tx>
                <c:rich>
                  <a:bodyPr/>
                  <a:lstStyle/>
                  <a:p>
                    <a:fld id="{81081B0D-BCD7-4F89-B81E-AC58497C5846}" type="CELLRANGE">
                      <a:rPr lang="en-US"/>
                      <a:pPr/>
                      <a:t>[CELLRANGE]</a:t>
                    </a:fld>
                    <a:endParaRPr lang="en-US" baseline="0"/>
                  </a:p>
                  <a:p>
                    <a:fld id="{DCDB3FD7-5E5F-4E36-AFAB-B7AA0C80E993}"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D7DA-4D92-B735-14DAD330F611}"/>
                </c:ext>
              </c:extLst>
            </c:dLbl>
            <c:dLbl>
              <c:idx val="5"/>
              <c:tx>
                <c:rich>
                  <a:bodyPr/>
                  <a:lstStyle/>
                  <a:p>
                    <a:fld id="{F1926D5F-5FBC-4EC5-A4C6-8C26303C0D27}" type="CELLRANGE">
                      <a:rPr lang="en-US"/>
                      <a:pPr/>
                      <a:t>[CELLRANGE]</a:t>
                    </a:fld>
                    <a:endParaRPr lang="en-US" baseline="0"/>
                  </a:p>
                  <a:p>
                    <a:fld id="{3D0DAC2F-4068-4681-BF0B-555FF6FAC202}"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D7DA-4D92-B735-14DAD330F611}"/>
                </c:ext>
              </c:extLst>
            </c:dLbl>
            <c:dLbl>
              <c:idx val="6"/>
              <c:tx>
                <c:rich>
                  <a:bodyPr/>
                  <a:lstStyle/>
                  <a:p>
                    <a:fld id="{A21A7424-E980-4823-8ABD-F9725FC07C1F}" type="CELLRANGE">
                      <a:rPr lang="en-US"/>
                      <a:pPr/>
                      <a:t>[CELLRANGE]</a:t>
                    </a:fld>
                    <a:endParaRPr lang="en-US" baseline="0"/>
                  </a:p>
                  <a:p>
                    <a:fld id="{8F406539-4EF0-4AEB-8D03-A61BD028555D}"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D7DA-4D92-B735-14DAD330F611}"/>
                </c:ext>
              </c:extLst>
            </c:dLbl>
            <c:dLbl>
              <c:idx val="7"/>
              <c:tx>
                <c:rich>
                  <a:bodyPr/>
                  <a:lstStyle/>
                  <a:p>
                    <a:endParaRPr lang="en-US"/>
                  </a:p>
                </c:rich>
              </c:tx>
              <c:showLegendKey val="0"/>
              <c:showVal val="1"/>
              <c:showCatName val="0"/>
              <c:showSerName val="0"/>
              <c:showPercent val="0"/>
              <c:showBubbleSize val="0"/>
              <c:separator>
</c:separator>
              <c:extLst>
                <c:ext xmlns:c15="http://schemas.microsoft.com/office/drawing/2012/chart" uri="{CE6537A1-D6FC-4f65-9D91-7224C49458BB}">
                  <c15:xForSave val="1"/>
                  <c15:showDataLabelsRange val="1"/>
                </c:ext>
                <c:ext xmlns:c16="http://schemas.microsoft.com/office/drawing/2014/chart" uri="{C3380CC4-5D6E-409C-BE32-E72D297353CC}">
                  <c16:uniqueId val="{0000000F-D7DA-4D92-B735-14DAD330F611}"/>
                </c:ext>
              </c:extLst>
            </c:dLbl>
            <c:dLbl>
              <c:idx val="8"/>
              <c:tx>
                <c:rich>
                  <a:bodyPr/>
                  <a:lstStyle/>
                  <a:p>
                    <a:fld id="{680CC52F-B8CF-4253-85E8-0442EB36A48F}" type="CELLRANGE">
                      <a:rPr lang="en-US"/>
                      <a:pPr/>
                      <a:t>[CELLRANGE]</a:t>
                    </a:fld>
                    <a:endParaRPr lang="en-US" baseline="0"/>
                  </a:p>
                  <a:p>
                    <a:fld id="{0DA27850-0555-43BB-A794-716C4E913549}"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D7DA-4D92-B735-14DAD330F611}"/>
                </c:ext>
              </c:extLst>
            </c:dLbl>
            <c:dLbl>
              <c:idx val="9"/>
              <c:tx>
                <c:rich>
                  <a:bodyPr/>
                  <a:lstStyle/>
                  <a:p>
                    <a:endParaRPr lang="en-US"/>
                  </a:p>
                </c:rich>
              </c:tx>
              <c:showLegendKey val="0"/>
              <c:showVal val="1"/>
              <c:showCatName val="0"/>
              <c:showSerName val="0"/>
              <c:showPercent val="0"/>
              <c:showBubbleSize val="0"/>
              <c:separator>
</c:separator>
              <c:extLst>
                <c:ext xmlns:c15="http://schemas.microsoft.com/office/drawing/2012/chart" uri="{CE6537A1-D6FC-4f65-9D91-7224C49458BB}">
                  <c15:xForSave val="1"/>
                  <c15:showDataLabelsRange val="1"/>
                </c:ext>
                <c:ext xmlns:c16="http://schemas.microsoft.com/office/drawing/2014/chart" uri="{C3380CC4-5D6E-409C-BE32-E72D297353CC}">
                  <c16:uniqueId val="{00000001-A9F0-4F81-B4CD-5F437F239497}"/>
                </c:ext>
              </c:extLst>
            </c:dLbl>
            <c:dLbl>
              <c:idx val="10"/>
              <c:tx>
                <c:rich>
                  <a:bodyPr/>
                  <a:lstStyle/>
                  <a:p>
                    <a:fld id="{7D07D737-8596-4329-BB60-1BE3BEA250C1}" type="CELLRANGE">
                      <a:rPr lang="en-US"/>
                      <a:pPr/>
                      <a:t>[CELLRANGE]</a:t>
                    </a:fld>
                    <a:endParaRPr lang="en-US" baseline="0"/>
                  </a:p>
                  <a:p>
                    <a:fld id="{2E7D63B7-3234-4B34-B617-F756288C1A84}"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A9F0-4F81-B4CD-5F437F239497}"/>
                </c:ext>
              </c:extLst>
            </c:dLbl>
            <c:dLbl>
              <c:idx val="11"/>
              <c:tx>
                <c:rich>
                  <a:bodyPr/>
                  <a:lstStyle/>
                  <a:p>
                    <a:fld id="{192EE3C4-AD79-4FF3-AEC0-5579076E77A4}" type="CELLRANGE">
                      <a:rPr lang="en-US"/>
                      <a:pPr/>
                      <a:t>[CELLRANGE]</a:t>
                    </a:fld>
                    <a:endParaRPr lang="en-US" baseline="0"/>
                  </a:p>
                  <a:p>
                    <a:fld id="{A2DE079F-673C-4D64-B551-4AFA7427617D}"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A9F0-4F81-B4CD-5F437F239497}"/>
                </c:ext>
              </c:extLst>
            </c:dLbl>
            <c:dLbl>
              <c:idx val="12"/>
              <c:tx>
                <c:rich>
                  <a:bodyPr/>
                  <a:lstStyle/>
                  <a:p>
                    <a:fld id="{64F9D52D-8D7C-41B5-A232-555C5AC0A539}" type="CELLRANGE">
                      <a:rPr lang="en-US"/>
                      <a:pPr/>
                      <a:t>[CELLRANGE]</a:t>
                    </a:fld>
                    <a:endParaRPr lang="en-US" baseline="0"/>
                  </a:p>
                  <a:p>
                    <a:fld id="{3AE6DB3E-B59B-473A-A289-47C81A081C5C}"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4-A9F0-4F81-B4CD-5F437F239497}"/>
                </c:ext>
              </c:extLst>
            </c:dLbl>
            <c:dLbl>
              <c:idx val="13"/>
              <c:tx>
                <c:rich>
                  <a:bodyPr/>
                  <a:lstStyle/>
                  <a:p>
                    <a:fld id="{1393B9B5-5EE4-4D1E-8998-CB844E6B51A0}" type="CELLRANGE">
                      <a:rPr lang="en-US"/>
                      <a:pPr/>
                      <a:t>[CELLRANGE]</a:t>
                    </a:fld>
                    <a:endParaRPr lang="en-US" baseline="0"/>
                  </a:p>
                  <a:p>
                    <a:fld id="{8AD006A3-8C15-45B2-9034-7F42D2DD1275}"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A9F0-4F81-B4CD-5F437F239497}"/>
                </c:ext>
              </c:extLst>
            </c:dLbl>
            <c:dLbl>
              <c:idx val="14"/>
              <c:tx>
                <c:rich>
                  <a:bodyPr/>
                  <a:lstStyle/>
                  <a:p>
                    <a:fld id="{C88DB981-C1C0-4C46-A168-4409FCB5D5F8}" type="CELLRANGE">
                      <a:rPr lang="en-US"/>
                      <a:pPr/>
                      <a:t>[CELLRANGE]</a:t>
                    </a:fld>
                    <a:endParaRPr lang="en-US" baseline="0"/>
                  </a:p>
                  <a:p>
                    <a:fld id="{1658D48B-7BEB-4A18-BC06-CBDB9BC91EDA}"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A9F0-4F81-B4CD-5F437F239497}"/>
                </c:ext>
              </c:extLst>
            </c:dLbl>
            <c:dLbl>
              <c:idx val="15"/>
              <c:tx>
                <c:rich>
                  <a:bodyPr/>
                  <a:lstStyle/>
                  <a:p>
                    <a:fld id="{4EA8812F-CAA6-454B-9A4C-53B31E25FDE5}" type="CELLRANGE">
                      <a:rPr lang="en-US"/>
                      <a:pPr/>
                      <a:t>[CELLRANGE]</a:t>
                    </a:fld>
                    <a:endParaRPr lang="en-US" baseline="0"/>
                  </a:p>
                  <a:p>
                    <a:fld id="{F12D06DF-8465-4C1D-9ECB-1F7798546AE8}"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A9F0-4F81-B4CD-5F437F239497}"/>
                </c:ext>
              </c:extLst>
            </c:dLbl>
            <c:dLbl>
              <c:idx val="16"/>
              <c:tx>
                <c:rich>
                  <a:bodyPr/>
                  <a:lstStyle/>
                  <a:p>
                    <a:fld id="{787E8266-AEBD-41BF-9403-10074E1F09A7}" type="CELLRANGE">
                      <a:rPr lang="en-US"/>
                      <a:pPr/>
                      <a:t>[CELLRANGE]</a:t>
                    </a:fld>
                    <a:endParaRPr lang="en-US" baseline="0"/>
                  </a:p>
                  <a:p>
                    <a:fld id="{0C846D9B-7FE6-4EDF-99D1-47EE2B0B6D77}"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8-A9F0-4F81-B4CD-5F437F239497}"/>
                </c:ext>
              </c:extLst>
            </c:dLbl>
            <c:dLbl>
              <c:idx val="17"/>
              <c:tx>
                <c:rich>
                  <a:bodyPr/>
                  <a:lstStyle/>
                  <a:p>
                    <a:endParaRPr lang="en-US"/>
                  </a:p>
                </c:rich>
              </c:tx>
              <c:showLegendKey val="0"/>
              <c:showVal val="1"/>
              <c:showCatName val="0"/>
              <c:showSerName val="0"/>
              <c:showPercent val="0"/>
              <c:showBubbleSize val="0"/>
              <c:separator>
</c:separator>
              <c:extLst>
                <c:ext xmlns:c15="http://schemas.microsoft.com/office/drawing/2012/chart" uri="{CE6537A1-D6FC-4f65-9D91-7224C49458BB}">
                  <c15:xForSave val="1"/>
                  <c15:showDataLabelsRange val="1"/>
                </c:ext>
                <c:ext xmlns:c16="http://schemas.microsoft.com/office/drawing/2014/chart" uri="{C3380CC4-5D6E-409C-BE32-E72D297353CC}">
                  <c16:uniqueId val="{00000009-A9F0-4F81-B4CD-5F437F2394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Sheet1!$B$2:$C$19</c:f>
              <c:multiLvlStrCache>
                <c:ptCount val="18"/>
                <c:lvl>
                  <c:pt idx="0">
                    <c:v>&lt;14</c:v>
                  </c:pt>
                  <c:pt idx="1">
                    <c:v>15 to 19*</c:v>
                  </c:pt>
                  <c:pt idx="2">
                    <c:v>20 to 24</c:v>
                  </c:pt>
                  <c:pt idx="3">
                    <c:v>25 to 34</c:v>
                  </c:pt>
                  <c:pt idx="4">
                    <c:v>35 to 44</c:v>
                  </c:pt>
                  <c:pt idx="5">
                    <c:v>45 to 54</c:v>
                  </c:pt>
                  <c:pt idx="6">
                    <c:v>55 to 64</c:v>
                  </c:pt>
                  <c:pt idx="7">
                    <c:v>65 to 74^</c:v>
                  </c:pt>
                  <c:pt idx="8">
                    <c:v>75+</c:v>
                  </c:pt>
                  <c:pt idx="9">
                    <c:v>&lt;14^</c:v>
                  </c:pt>
                  <c:pt idx="10">
                    <c:v>15 to 19</c:v>
                  </c:pt>
                  <c:pt idx="11">
                    <c:v>20 to 24</c:v>
                  </c:pt>
                  <c:pt idx="12">
                    <c:v>25 to 34</c:v>
                  </c:pt>
                  <c:pt idx="13">
                    <c:v>35 to 44</c:v>
                  </c:pt>
                  <c:pt idx="14">
                    <c:v>45 to 54</c:v>
                  </c:pt>
                  <c:pt idx="15">
                    <c:v>55 to 64</c:v>
                  </c:pt>
                  <c:pt idx="16">
                    <c:v>65 to 74</c:v>
                  </c:pt>
                  <c:pt idx="17">
                    <c:v>75+^</c:v>
                  </c:pt>
                </c:lvl>
                <c:lvl>
                  <c:pt idx="0">
                    <c:v>2017-2019</c:v>
                  </c:pt>
                  <c:pt idx="9">
                    <c:v>2021-2023</c:v>
                  </c:pt>
                </c:lvl>
              </c:multiLvlStrCache>
            </c:multiLvlStrRef>
          </c:cat>
          <c:val>
            <c:numRef>
              <c:f>Sheet1!$E$2:$E$19</c:f>
              <c:numCache>
                <c:formatCode>0.0</c:formatCode>
                <c:ptCount val="18"/>
                <c:pt idx="0">
                  <c:v>0</c:v>
                </c:pt>
                <c:pt idx="1">
                  <c:v>4.9047623431362677</c:v>
                </c:pt>
                <c:pt idx="2">
                  <c:v>13.601118193263728</c:v>
                </c:pt>
                <c:pt idx="3">
                  <c:v>12.303063210999939</c:v>
                </c:pt>
                <c:pt idx="4">
                  <c:v>10.410820102450595</c:v>
                </c:pt>
                <c:pt idx="5">
                  <c:v>19.305416302416827</c:v>
                </c:pt>
                <c:pt idx="6">
                  <c:v>24.611604272968286</c:v>
                </c:pt>
                <c:pt idx="8">
                  <c:v>0</c:v>
                </c:pt>
                <c:pt idx="10">
                  <c:v>12.941648694366839</c:v>
                </c:pt>
                <c:pt idx="11">
                  <c:v>30.958308310118294</c:v>
                </c:pt>
                <c:pt idx="12">
                  <c:v>40.072156375463514</c:v>
                </c:pt>
                <c:pt idx="13">
                  <c:v>51.160624885972751</c:v>
                </c:pt>
                <c:pt idx="14">
                  <c:v>63.15736612833485</c:v>
                </c:pt>
                <c:pt idx="15">
                  <c:v>74.530587259065001</c:v>
                </c:pt>
                <c:pt idx="16">
                  <c:v>38.893007226209619</c:v>
                </c:pt>
              </c:numCache>
            </c:numRef>
          </c:val>
          <c:extLst xmlns:c15="http://schemas.microsoft.com/office/drawing/2012/chart">
            <c:ext xmlns:c15="http://schemas.microsoft.com/office/drawing/2012/chart" uri="{02D57815-91ED-43cb-92C2-25804820EDAC}">
              <c15:datalabelsRange>
                <c15:f>Sheet1!$D$2:$D$19</c15:f>
                <c15:dlblRangeCache>
                  <c:ptCount val="18"/>
                  <c:pt idx="0">
                    <c:v>(n=0)</c:v>
                  </c:pt>
                  <c:pt idx="1">
                    <c:v>(n=13)</c:v>
                  </c:pt>
                  <c:pt idx="2">
                    <c:v>(n=36)</c:v>
                  </c:pt>
                  <c:pt idx="3">
                    <c:v>(n=65)</c:v>
                  </c:pt>
                  <c:pt idx="4">
                    <c:v>(n=41)</c:v>
                  </c:pt>
                  <c:pt idx="5">
                    <c:v>(n=46)</c:v>
                  </c:pt>
                  <c:pt idx="6">
                    <c:v>(n=35)</c:v>
                  </c:pt>
                  <c:pt idx="7">
                    <c:v>&lt;10</c:v>
                  </c:pt>
                  <c:pt idx="8">
                    <c:v>(n=0)</c:v>
                  </c:pt>
                  <c:pt idx="9">
                    <c:v>&lt;10</c:v>
                  </c:pt>
                  <c:pt idx="10">
                    <c:v>(n=39)</c:v>
                  </c:pt>
                  <c:pt idx="11">
                    <c:v>(n=91)</c:v>
                  </c:pt>
                  <c:pt idx="12">
                    <c:v>(n=242)</c:v>
                  </c:pt>
                  <c:pt idx="13">
                    <c:v>(n=233)</c:v>
                  </c:pt>
                  <c:pt idx="14">
                    <c:v>(n=164)</c:v>
                  </c:pt>
                  <c:pt idx="15">
                    <c:v>(n=119)</c:v>
                  </c:pt>
                  <c:pt idx="16">
                    <c:v>(n=35)</c:v>
                  </c:pt>
                  <c:pt idx="17">
                    <c:v>&lt;10</c:v>
                  </c:pt>
                </c15:dlblRangeCache>
              </c15:datalabelsRange>
            </c:ext>
            <c:ext xmlns:c16="http://schemas.microsoft.com/office/drawing/2014/chart" uri="{C3380CC4-5D6E-409C-BE32-E72D297353CC}">
              <c16:uniqueId val="{00000038-6F8A-4DCB-9118-3569C396350B}"/>
            </c:ext>
          </c:extLst>
        </c:ser>
        <c:dLbls>
          <c:showLegendKey val="0"/>
          <c:showVal val="0"/>
          <c:showCatName val="0"/>
          <c:showSerName val="0"/>
          <c:showPercent val="0"/>
          <c:showBubbleSize val="0"/>
        </c:dLbls>
        <c:gapWidth val="39"/>
        <c:overlap val="-27"/>
        <c:axId val="694308160"/>
        <c:axId val="731909680"/>
        <c:extLst>
          <c:ext xmlns:c15="http://schemas.microsoft.com/office/drawing/2012/chart" uri="{02D57815-91ED-43cb-92C2-25804820EDAC}">
            <c15:filteredBarSeries>
              <c15:ser>
                <c:idx val="2"/>
                <c:order val="0"/>
                <c:tx>
                  <c:strRef>
                    <c:extLst>
                      <c:ext uri="{02D57815-91ED-43cb-92C2-25804820EDAC}">
                        <c15:formulaRef>
                          <c15:sqref>Sheet1!$D$1</c15:sqref>
                        </c15:formulaRef>
                      </c:ext>
                    </c:extLst>
                    <c:strCache>
                      <c:ptCount val="1"/>
                      <c:pt idx="0">
                        <c:v>Count</c:v>
                      </c:pt>
                    </c:strCache>
                  </c:strRef>
                </c:tx>
                <c:spPr>
                  <a:solidFill>
                    <a:schemeClr val="accent3"/>
                  </a:solidFill>
                  <a:ln>
                    <a:noFill/>
                  </a:ln>
                  <a:effectLst/>
                </c:spPr>
                <c:invertIfNegative val="0"/>
                <c:cat>
                  <c:multiLvlStrRef>
                    <c:extLst>
                      <c:ext uri="{02D57815-91ED-43cb-92C2-25804820EDAC}">
                        <c15:formulaRef>
                          <c15:sqref>Sheet1!$B$2:$C$19</c15:sqref>
                        </c15:formulaRef>
                      </c:ext>
                    </c:extLst>
                    <c:multiLvlStrCache>
                      <c:ptCount val="18"/>
                      <c:lvl>
                        <c:pt idx="0">
                          <c:v>&lt;14</c:v>
                        </c:pt>
                        <c:pt idx="1">
                          <c:v>15 to 19*</c:v>
                        </c:pt>
                        <c:pt idx="2">
                          <c:v>20 to 24</c:v>
                        </c:pt>
                        <c:pt idx="3">
                          <c:v>25 to 34</c:v>
                        </c:pt>
                        <c:pt idx="4">
                          <c:v>35 to 44</c:v>
                        </c:pt>
                        <c:pt idx="5">
                          <c:v>45 to 54</c:v>
                        </c:pt>
                        <c:pt idx="6">
                          <c:v>55 to 64</c:v>
                        </c:pt>
                        <c:pt idx="7">
                          <c:v>65 to 74^</c:v>
                        </c:pt>
                        <c:pt idx="8">
                          <c:v>75+</c:v>
                        </c:pt>
                        <c:pt idx="9">
                          <c:v>&lt;14^</c:v>
                        </c:pt>
                        <c:pt idx="10">
                          <c:v>15 to 19</c:v>
                        </c:pt>
                        <c:pt idx="11">
                          <c:v>20 to 24</c:v>
                        </c:pt>
                        <c:pt idx="12">
                          <c:v>25 to 34</c:v>
                        </c:pt>
                        <c:pt idx="13">
                          <c:v>35 to 44</c:v>
                        </c:pt>
                        <c:pt idx="14">
                          <c:v>45 to 54</c:v>
                        </c:pt>
                        <c:pt idx="15">
                          <c:v>55 to 64</c:v>
                        </c:pt>
                        <c:pt idx="16">
                          <c:v>65 to 74</c:v>
                        </c:pt>
                        <c:pt idx="17">
                          <c:v>75+^</c:v>
                        </c:pt>
                      </c:lvl>
                      <c:lvl>
                        <c:pt idx="0">
                          <c:v>2017-2019</c:v>
                        </c:pt>
                        <c:pt idx="9">
                          <c:v>2021-2023</c:v>
                        </c:pt>
                      </c:lvl>
                    </c:multiLvlStrCache>
                  </c:multiLvlStrRef>
                </c:cat>
                <c:val>
                  <c:numRef>
                    <c:extLst>
                      <c:ext uri="{02D57815-91ED-43cb-92C2-25804820EDAC}">
                        <c15:formulaRef>
                          <c15:sqref>Sheet1!$D$2:$D$19</c15:sqref>
                        </c15:formulaRef>
                      </c:ext>
                    </c:extLst>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2A-92B8-4B01-9AAC-709D7A7493FC}"/>
                  </c:ext>
                </c:extLst>
              </c15:ser>
            </c15:filteredBarSeries>
          </c:ext>
        </c:extLst>
      </c:barChart>
      <c:catAx>
        <c:axId val="69430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31909680"/>
        <c:crosses val="autoZero"/>
        <c:auto val="1"/>
        <c:lblAlgn val="ctr"/>
        <c:lblOffset val="100"/>
        <c:noMultiLvlLbl val="0"/>
      </c:catAx>
      <c:valAx>
        <c:axId val="731909680"/>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a:t>Death rate per 100,000</a:t>
                </a:r>
              </a:p>
            </c:rich>
          </c:tx>
          <c:layout>
            <c:manualLayout>
              <c:xMode val="edge"/>
              <c:yMode val="edge"/>
              <c:x val="4.5652534280975045E-3"/>
              <c:y val="0.30174171817289147"/>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943081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FCD82_BB15D16F.xml><?xml version="1.0" encoding="utf-8"?>
<p188:cmLst xmlns:a="http://schemas.openxmlformats.org/drawingml/2006/main" xmlns:r="http://schemas.openxmlformats.org/officeDocument/2006/relationships" xmlns:p188="http://schemas.microsoft.com/office/powerpoint/2018/8/main">
  <p188:cm id="{98E2252A-BFA9-42C4-9D03-C65F5809662F}" authorId="{520092E1-727C-FBC4-9139-E6F0B8302EAA}" status="resolved" created="2024-11-15T00:32:26.573" complete="100000">
    <pc:sldMkLst xmlns:pc="http://schemas.microsoft.com/office/powerpoint/2013/main/command">
      <pc:docMk/>
      <pc:sldMk cId="3138769263" sldId="2147470722"/>
    </pc:sldMkLst>
    <p188:txBody>
      <a:bodyPr/>
      <a:lstStyle/>
      <a:p>
        <a:r>
          <a:rPr lang="en-US"/>
          <a:t>The notes say "amount of deaths also surpass white", but it should say "the death rate for the Hispanic population surpasses the rate for the white population". The amount (number) of deaths is higher in the white population, while the 2023 rate is higher in the Hispanic population. </a:t>
        </a:r>
      </a:p>
    </p188:txBody>
    <p188:extLst>
      <p:ext xmlns:p="http://schemas.openxmlformats.org/presentationml/2006/main" uri="{57CB4572-C831-44C2-8A1C-0ADB6CCDFE69}">
        <p223:reactions xmlns:p223="http://schemas.microsoft.com/office/powerpoint/2022/03/main">
          <p223:rxn type="👍">
            <p223:instance time="2024-11-15T00:33:19.132" authorId="{0B5D4685-4BD1-BB5D-8C27-07B24C940340}"/>
            <p223:instance time="2024-11-18T19:39:59.163" authorId="{1C4B83BA-F2F8-9E28-BAC3-A2E4E06116F6}"/>
          </p223:rxn>
        </p223:reactions>
      </p:ext>
    </p188:extLst>
  </p188:cm>
</p188:cmLst>
</file>

<file path=ppt/comments/modernComment_7FFFCD9B_EE14E12D.xml><?xml version="1.0" encoding="utf-8"?>
<p188:cmLst xmlns:a="http://schemas.openxmlformats.org/drawingml/2006/main" xmlns:r="http://schemas.openxmlformats.org/officeDocument/2006/relationships" xmlns:p188="http://schemas.microsoft.com/office/powerpoint/2018/8/main">
  <p188:cm id="{0B0EC630-471F-4507-B1AB-C57699C39912}" authorId="{E62AE88D-91E5-BF1F-D560-20EC553D7B4C}" status="resolved" created="2024-11-14T17:05:25.044" complete="100000">
    <ac:txMkLst xmlns:ac="http://schemas.microsoft.com/office/drawing/2013/main/command">
      <pc:docMk xmlns:pc="http://schemas.microsoft.com/office/powerpoint/2013/main/command"/>
      <pc:sldMk xmlns:pc="http://schemas.microsoft.com/office/powerpoint/2013/main/command" cId="3994345773" sldId="2147470747"/>
      <ac:spMk id="4" creationId="{47BE33AF-F0FF-6E54-25FC-C66664F38C06}"/>
      <ac:txMk cp="0" len="159">
        <ac:context len="160" hash="3642103966"/>
      </ac:txMk>
    </ac:txMkLst>
    <p188:pos x="4180973" y="782052"/>
    <p188:txBody>
      <a:bodyPr/>
      <a:lstStyle/>
      <a:p>
        <a:r>
          <a:rPr lang="en-US"/>
          <a:t>involved an opioid... mainly fentanyl</a:t>
        </a:r>
      </a:p>
    </p188:txBody>
  </p188:cm>
  <p188:cm id="{F23EEB64-DF41-41E3-B138-715168198089}" authorId="{520092E1-727C-FBC4-9139-E6F0B8302EAA}" status="resolved" created="2024-11-15T00:29:00.408" complete="100000">
    <ac:deMkLst xmlns:ac="http://schemas.microsoft.com/office/drawing/2013/main/command">
      <pc:docMk xmlns:pc="http://schemas.microsoft.com/office/powerpoint/2013/main/command"/>
      <pc:sldMk xmlns:pc="http://schemas.microsoft.com/office/powerpoint/2013/main/command" cId="3994345773" sldId="2147470747"/>
      <ac:graphicFrameMk id="5" creationId="{79CD0564-B0C8-796D-79EA-DA6B5D8A62C5}"/>
    </ac:deMkLst>
    <p188:txBody>
      <a:bodyPr/>
      <a:lstStyle/>
      <a:p>
        <a:r>
          <a:rPr lang="en-US"/>
          <a:t>Should let people know that synthetic opioids are mainly fentanyl</a:t>
        </a:r>
      </a:p>
    </p188:txBody>
    <p188:extLst>
      <p:ext xmlns:p="http://schemas.openxmlformats.org/presentationml/2006/main" uri="{57CB4572-C831-44C2-8A1C-0ADB6CCDFE69}">
        <p223:reactions xmlns:p223="http://schemas.microsoft.com/office/powerpoint/2022/03/main">
          <p223:rxn type="👍">
            <p223:instance time="2024-11-15T00:29:07.770" authorId="{0B5D4685-4BD1-BB5D-8C27-07B24C940340}"/>
            <p223:instance time="2024-11-18T19:39:17.912" authorId="{1C4B83BA-F2F8-9E28-BAC3-A2E4E06116F6}"/>
          </p223:rxn>
        </p223:reactions>
      </p:ext>
    </p188:extLst>
  </p188:cm>
</p188:cmLst>
</file>

<file path=ppt/comments/modernComment_7FFFCDA3_5D07F14B.xml><?xml version="1.0" encoding="utf-8"?>
<p188:cmLst xmlns:a="http://schemas.openxmlformats.org/drawingml/2006/main" xmlns:r="http://schemas.openxmlformats.org/officeDocument/2006/relationships" xmlns:p188="http://schemas.microsoft.com/office/powerpoint/2018/8/main">
  <p188:cm id="{36A75F4E-C091-48A6-8FAE-573EA6DF6C87}" authorId="{E62AE88D-91E5-BF1F-D560-20EC553D7B4C}" status="resolved" created="2024-11-14T17:49:56.198" complete="100000">
    <ac:txMkLst xmlns:ac="http://schemas.microsoft.com/office/drawing/2013/main/command">
      <pc:docMk xmlns:pc="http://schemas.microsoft.com/office/powerpoint/2013/main/command"/>
      <pc:sldMk xmlns:pc="http://schemas.microsoft.com/office/powerpoint/2013/main/command" cId="1560801611" sldId="2147470755"/>
      <ac:spMk id="2" creationId="{986A97F9-DD3E-F667-9DA9-F0DF271676F7}"/>
      <ac:txMk cp="0">
        <ac:context len="974" hash="2618452751"/>
      </ac:txMk>
    </ac:txMkLst>
    <p188:pos x="4411578" y="1243263"/>
    <p188:txBody>
      <a:bodyPr/>
      <a:lstStyle/>
      <a:p>
        <a:r>
          <a:rPr lang="en-US"/>
          <a:t>curiosity, pleasure</a:t>
        </a:r>
      </a:p>
    </p188:txBody>
  </p188:cm>
  <p188:cm id="{CD9282BC-ED77-45B9-BD5E-3BE666309D69}" authorId="{E62AE88D-91E5-BF1F-D560-20EC553D7B4C}" status="resolved" created="2024-11-14T18:03:22.935" complete="100000">
    <ac:txMkLst xmlns:ac="http://schemas.microsoft.com/office/drawing/2013/main/command">
      <pc:docMk xmlns:pc="http://schemas.microsoft.com/office/powerpoint/2013/main/command"/>
      <pc:sldMk xmlns:pc="http://schemas.microsoft.com/office/powerpoint/2013/main/command" cId="1560801611" sldId="2147470755"/>
      <ac:spMk id="2" creationId="{986A97F9-DD3E-F667-9DA9-F0DF271676F7}"/>
      <ac:txMk cp="0">
        <ac:context len="974" hash="2618452751"/>
      </ac:txMk>
    </ac:txMkLst>
    <p188:pos x="5334000" y="3328736"/>
    <p188:txBody>
      <a:bodyPr/>
      <a:lstStyle/>
      <a:p>
        <a:r>
          <a:rPr lang="en-US"/>
          <a:t>While many people describe substance use through the concept of the "disease model of addiction," the way we talk about it....</a:t>
        </a:r>
      </a:p>
    </p188:txBody>
  </p188:cm>
</p188:cmLst>
</file>

<file path=ppt/comments/modernComment_7FFFCDA8_34E60E27.xml><?xml version="1.0" encoding="utf-8"?>
<p188:cmLst xmlns:a="http://schemas.openxmlformats.org/drawingml/2006/main" xmlns:r="http://schemas.openxmlformats.org/officeDocument/2006/relationships" xmlns:p188="http://schemas.microsoft.com/office/powerpoint/2018/8/main">
  <p188:cm id="{AAC55257-0757-4C1C-9713-049DAFB4680E}" authorId="{0B5D4685-4BD1-BB5D-8C27-07B24C940340}" status="resolved" created="2024-11-15T00:39:59.698" complete="100000">
    <pc:sldMkLst xmlns:pc="http://schemas.microsoft.com/office/powerpoint/2013/main/command">
      <pc:docMk/>
      <pc:sldMk cId="887492135" sldId="2147470760"/>
    </pc:sldMkLst>
    <p188:txBody>
      <a:bodyPr/>
      <a:lstStyle/>
      <a:p>
        <a:r>
          <a:rPr lang="en-US"/>
          <a:t>Added this slide with the drug overdose death rate among Hispanic Washington residents by age, comparing the change from 2017-2019 and 2021-2023.
This can show at what age groups we are seeing increases among the Hispanic population.</a:t>
        </a:r>
      </a:p>
    </p188:txBody>
    <p188:extLst>
      <p:ext xmlns:p="http://schemas.openxmlformats.org/presentationml/2006/main" uri="{57CB4572-C831-44C2-8A1C-0ADB6CCDFE69}">
        <p223:reactions xmlns:p223="http://schemas.microsoft.com/office/powerpoint/2022/03/main">
          <p223:rxn type="👍">
            <p223:instance time="2024-11-18T19:40:08.150" authorId="{1C4B83BA-F2F8-9E28-BAC3-A2E4E06116F6}"/>
          </p223:rxn>
        </p223:reactions>
      </p:ext>
    </p188:extLst>
  </p188:cm>
</p188:cmLst>
</file>

<file path=ppt/drawings/drawing1.xml><?xml version="1.0" encoding="utf-8"?>
<c:userShapes xmlns:c="http://schemas.openxmlformats.org/drawingml/2006/chart">
  <cdr:relSizeAnchor xmlns:cdr="http://schemas.openxmlformats.org/drawingml/2006/chartDrawing">
    <cdr:from>
      <cdr:x>0.73531</cdr:x>
      <cdr:y>0.55055</cdr:y>
    </cdr:from>
    <cdr:to>
      <cdr:x>0.76078</cdr:x>
      <cdr:y>0.80483</cdr:y>
    </cdr:to>
    <cdr:sp macro="" textlink="">
      <cdr:nvSpPr>
        <cdr:cNvPr id="3" name="TextBox 7">
          <a:extLst xmlns:a="http://schemas.openxmlformats.org/drawingml/2006/main">
            <a:ext uri="{FF2B5EF4-FFF2-40B4-BE49-F238E27FC236}">
              <a16:creationId xmlns:a16="http://schemas.microsoft.com/office/drawing/2014/main" id="{19B99CBD-7239-8021-CB2A-B8D9BAEEF3AD}"/>
            </a:ext>
          </a:extLst>
        </cdr:cNvPr>
        <cdr:cNvSpPr txBox="1"/>
      </cdr:nvSpPr>
      <cdr:spPr>
        <a:xfrm xmlns:a="http://schemas.openxmlformats.org/drawingml/2006/main" rot="16200000">
          <a:off x="8366693" y="3428104"/>
          <a:ext cx="134402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Counts &lt;10</a:t>
          </a:r>
        </a:p>
      </cdr:txBody>
    </cdr:sp>
  </cdr:relSizeAnchor>
</c:userShapes>
</file>

<file path=ppt/drawings/drawing2.xml><?xml version="1.0" encoding="utf-8"?>
<c:userShapes xmlns:c="http://schemas.openxmlformats.org/drawingml/2006/chart">
  <cdr:relSizeAnchor xmlns:cdr="http://schemas.openxmlformats.org/drawingml/2006/chartDrawing">
    <cdr:from>
      <cdr:x>0.54398</cdr:x>
      <cdr:y>0.67562</cdr:y>
    </cdr:from>
    <cdr:to>
      <cdr:x>0.56769</cdr:x>
      <cdr:y>0.83984</cdr:y>
    </cdr:to>
    <cdr:sp macro="" textlink="">
      <cdr:nvSpPr>
        <cdr:cNvPr id="2" name="TextBox 1">
          <a:extLst xmlns:a="http://schemas.openxmlformats.org/drawingml/2006/main">
            <a:ext uri="{FF2B5EF4-FFF2-40B4-BE49-F238E27FC236}">
              <a16:creationId xmlns:a16="http://schemas.microsoft.com/office/drawing/2014/main" id="{8542E0BB-25DE-9464-16AF-1D6514284674}"/>
            </a:ext>
          </a:extLst>
        </cdr:cNvPr>
        <cdr:cNvSpPr txBox="1"/>
      </cdr:nvSpPr>
      <cdr:spPr>
        <a:xfrm xmlns:a="http://schemas.openxmlformats.org/drawingml/2006/main" rot="16200000">
          <a:off x="6233654" y="4031226"/>
          <a:ext cx="904566" cy="2851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Count &lt;10</a:t>
          </a:r>
        </a:p>
      </cdr:txBody>
    </cdr:sp>
  </cdr:relSizeAnchor>
  <cdr:relSizeAnchor xmlns:cdr="http://schemas.openxmlformats.org/drawingml/2006/chartDrawing">
    <cdr:from>
      <cdr:x>0.95364</cdr:x>
      <cdr:y>0.68127</cdr:y>
    </cdr:from>
    <cdr:to>
      <cdr:x>0.97734</cdr:x>
      <cdr:y>0.84549</cdr:y>
    </cdr:to>
    <cdr:sp macro="" textlink="">
      <cdr:nvSpPr>
        <cdr:cNvPr id="3" name="TextBox 1">
          <a:extLst xmlns:a="http://schemas.openxmlformats.org/drawingml/2006/main">
            <a:ext uri="{FF2B5EF4-FFF2-40B4-BE49-F238E27FC236}">
              <a16:creationId xmlns:a16="http://schemas.microsoft.com/office/drawing/2014/main" id="{CEC92368-7E33-05CB-A9CF-5A59013B1E2B}"/>
            </a:ext>
          </a:extLst>
        </cdr:cNvPr>
        <cdr:cNvSpPr txBox="1"/>
      </cdr:nvSpPr>
      <cdr:spPr>
        <a:xfrm xmlns:a="http://schemas.openxmlformats.org/drawingml/2006/main" rot="16200000">
          <a:off x="11161254" y="4062362"/>
          <a:ext cx="904566" cy="2851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Count &lt;10</a:t>
          </a:r>
        </a:p>
      </cdr:txBody>
    </cdr:sp>
  </cdr:relSizeAnchor>
  <cdr:relSizeAnchor xmlns:cdr="http://schemas.openxmlformats.org/drawingml/2006/chartDrawing">
    <cdr:from>
      <cdr:x>0.43295</cdr:x>
      <cdr:y>0.6777</cdr:y>
    </cdr:from>
    <cdr:to>
      <cdr:x>0.45666</cdr:x>
      <cdr:y>0.84192</cdr:y>
    </cdr:to>
    <cdr:sp macro="" textlink="">
      <cdr:nvSpPr>
        <cdr:cNvPr id="4" name="TextBox 1">
          <a:extLst xmlns:a="http://schemas.openxmlformats.org/drawingml/2006/main">
            <a:ext uri="{FF2B5EF4-FFF2-40B4-BE49-F238E27FC236}">
              <a16:creationId xmlns:a16="http://schemas.microsoft.com/office/drawing/2014/main" id="{CEC92368-7E33-05CB-A9CF-5A59013B1E2B}"/>
            </a:ext>
          </a:extLst>
        </cdr:cNvPr>
        <cdr:cNvSpPr txBox="1"/>
      </cdr:nvSpPr>
      <cdr:spPr>
        <a:xfrm xmlns:a="http://schemas.openxmlformats.org/drawingml/2006/main" rot="16200000">
          <a:off x="4898106" y="4042697"/>
          <a:ext cx="904566" cy="2851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Count &lt;10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FCB1EE-2BEC-488D-BFFA-AAD7DB36B65D}" type="datetimeFigureOut">
              <a:rPr lang="en-US" smtClean="0"/>
              <a:t>12/2/2024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AE80EB-E534-444C-9847-504A6B1C86D8}" type="slidenum">
              <a:rPr lang="en-US" smtClean="0"/>
              <a:t>‹#›</a:t>
            </a:fld>
            <a:endParaRPr lang="en-US"/>
          </a:p>
        </p:txBody>
      </p:sp>
    </p:spTree>
    <p:extLst>
      <p:ext uri="{BB962C8B-B14F-4D97-AF65-F5344CB8AC3E}">
        <p14:creationId xmlns:p14="http://schemas.microsoft.com/office/powerpoint/2010/main" val="12978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D67E38-3A4A-4F40-8FC3-E34E8B562FD6}" type="datetimeFigureOut">
              <a:rPr lang="en-US" smtClean="0"/>
              <a:t>12/2/2024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04FE9C-24EC-442B-850F-65B0BA925E10}" type="slidenum">
              <a:rPr lang="en-US" smtClean="0"/>
              <a:t>‹#›</a:t>
            </a:fld>
            <a:endParaRPr lang="en-US"/>
          </a:p>
        </p:txBody>
      </p:sp>
    </p:spTree>
    <p:extLst>
      <p:ext uri="{BB962C8B-B14F-4D97-AF65-F5344CB8AC3E}">
        <p14:creationId xmlns:p14="http://schemas.microsoft.com/office/powerpoint/2010/main" val="325430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amhsa.gov/blog/opioid-illicit-drug-use-among-hispaniclatino-populatio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ateofwa.sharepoint.com/sites/DOH-PCH-IDEA/Shared%20Documents/Forms/AllItems.aspx?id=%2Fsites%2FDOH%2DPCH%2DIDEA%2FShared%20Documents%2FEquitable%20Language%20Guide%20%2D%20Final%20%281%29%2Epdf&amp;parent=%2Fsites%2FDOH%2DPCH%2DIDEA%2FShared%20Documen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ateofwa.sharepoint.com/sites/DOH-PCH-IDEA/Shared%20Documents/Forms/AllItems.aspx?id=%2Fsites%2FDOH%2DPCH%2DIDEA%2FShared%20Documents%2FEquitable%20Language%20Guide%20%2D%20Final%20%281%29%2Epdf&amp;parent=%2Fsites%2FDOH%2DPCH%2DIDEA%2FShared%20Documen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tore.samhsa.gov/sites/default/files/pep20-05-02-002.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cs typeface="Calibri"/>
              </a:rPr>
              <a:t>National data (source: CDC Wonder). </a:t>
            </a:r>
          </a:p>
          <a:p>
            <a:r>
              <a:rPr lang="en-US" dirty="0">
                <a:cs typeface="Calibri"/>
              </a:rPr>
              <a:t>For the past 15 years (2009 to 2023) there have been 985,675 drug overdose deaths, roughly 180 (179.9) people per day.</a:t>
            </a:r>
          </a:p>
          <a:p>
            <a:r>
              <a:rPr lang="en-US" dirty="0">
                <a:cs typeface="Calibri"/>
              </a:rPr>
              <a:t>Note: National 2023 data is preliminary and might change.</a:t>
            </a:r>
          </a:p>
          <a:p>
            <a:endParaRPr lang="en-US" dirty="0">
              <a:cs typeface="Calibri"/>
            </a:endParaRPr>
          </a:p>
          <a:p>
            <a:r>
              <a:rPr lang="en-US" sz="1800" dirty="0">
                <a:effectLst/>
                <a:latin typeface="Segoe UI" panose="020B0502040204020203" pitchFamily="34" charset="0"/>
              </a:rPr>
              <a:t>While in the past, this crisis was driven by the use of heroin and prescription opioids, it is currently driven by potent synthetic opioids, mainly fentanyl</a:t>
            </a:r>
            <a:endParaRPr lang="en-US" dirty="0">
              <a:cs typeface="Calibri"/>
            </a:endParaRPr>
          </a:p>
          <a:p>
            <a:endParaRPr lang="en-US" dirty="0">
              <a:cs typeface="Calibri"/>
            </a:endParaRPr>
          </a:p>
          <a:p>
            <a:r>
              <a:rPr lang="en-US" dirty="0">
                <a:cs typeface="Calibri"/>
              </a:rPr>
              <a:t>WA Data:  (2009 to 2023) there have been 21,709 Washington residents died of a drug overdose death.</a:t>
            </a:r>
          </a:p>
          <a:p>
            <a:r>
              <a:rPr lang="en-US" dirty="0">
                <a:cs typeface="Calibri"/>
              </a:rPr>
              <a:t>70.8% of these drug overdose deaths involved an opioid drug. </a:t>
            </a:r>
          </a:p>
          <a:p>
            <a:endParaRPr lang="en-US" dirty="0">
              <a:cs typeface="Calibri"/>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2</a:t>
            </a:fld>
            <a:endParaRPr lang="en-US"/>
          </a:p>
        </p:txBody>
      </p:sp>
    </p:spTree>
    <p:extLst>
      <p:ext uri="{BB962C8B-B14F-4D97-AF65-F5344CB8AC3E}">
        <p14:creationId xmlns:p14="http://schemas.microsoft.com/office/powerpoint/2010/main" val="417250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BCEF0-CF3F-8983-E836-5BD6FC8A5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07258-C793-4A84-003E-19962F986FF6}"/>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D7AC601C-3BC6-0287-5871-9932A5B50FE2}"/>
              </a:ext>
            </a:extLst>
          </p:cNvPr>
          <p:cNvSpPr>
            <a:spLocks noGrp="1"/>
          </p:cNvSpPr>
          <p:nvPr>
            <p:ph type="body" idx="1"/>
          </p:nvPr>
        </p:nvSpPr>
        <p:spPr/>
        <p:txBody>
          <a:bodyPr/>
          <a:lstStyle/>
          <a:p>
            <a:r>
              <a:rPr lang="en-US">
                <a:solidFill>
                  <a:schemeClr val="tx1"/>
                </a:solidFill>
              </a:rPr>
              <a:t>These are some examples of potential factors from the national level. It’s likely that there are more reasons than just these listed, and there is likely not just one reason alone – it could be a mix of other factors.</a:t>
            </a:r>
          </a:p>
          <a:p>
            <a:endParaRPr lang="en-US">
              <a:solidFill>
                <a:schemeClr val="tx1"/>
              </a:solidFill>
            </a:endParaRPr>
          </a:p>
          <a:p>
            <a:r>
              <a:rPr lang="en-US">
                <a:solidFill>
                  <a:schemeClr val="tx1"/>
                </a:solidFill>
              </a:rPr>
              <a:t>Other potential factors include:</a:t>
            </a:r>
          </a:p>
          <a:p>
            <a:r>
              <a:rPr lang="en-US">
                <a:solidFill>
                  <a:schemeClr val="tx1"/>
                </a:solidFill>
              </a:rPr>
              <a:t>Drug supply potency increasing over the last few years, its not necessarily that more people are using but more are dying due to the increased potency. </a:t>
            </a:r>
          </a:p>
          <a:p>
            <a:r>
              <a:rPr lang="en-US">
                <a:solidFill>
                  <a:schemeClr val="tx1"/>
                </a:solidFill>
              </a:rPr>
              <a:t>BIPOC communities tend to be targeted and more frequently incarcerated, their tolerance decreases when they are incarcerated and they have higher tendencies to overdose upon release.</a:t>
            </a:r>
          </a:p>
          <a:p>
            <a:endParaRPr lang="en-US">
              <a:solidFill>
                <a:schemeClr val="tx1"/>
              </a:solidFill>
            </a:endParaRPr>
          </a:p>
          <a:p>
            <a:r>
              <a:rPr lang="en-US">
                <a:solidFill>
                  <a:schemeClr val="tx1"/>
                </a:solidFill>
              </a:rPr>
              <a:t>https://store.samhsa.gov/sites/default/files/pep20-05-02-002.pdf </a:t>
            </a:r>
          </a:p>
        </p:txBody>
      </p:sp>
      <p:sp>
        <p:nvSpPr>
          <p:cNvPr id="4" name="Slide Number Placeholder 3">
            <a:extLst>
              <a:ext uri="{FF2B5EF4-FFF2-40B4-BE49-F238E27FC236}">
                <a16:creationId xmlns:a16="http://schemas.microsoft.com/office/drawing/2014/main" id="{D645AE3E-A523-4EC2-7F61-1742648FE7DB}"/>
              </a:ext>
            </a:extLst>
          </p:cNvPr>
          <p:cNvSpPr>
            <a:spLocks noGrp="1"/>
          </p:cNvSpPr>
          <p:nvPr>
            <p:ph type="sldNum" sz="quarter" idx="10"/>
          </p:nvPr>
        </p:nvSpPr>
        <p:spPr/>
        <p:txBody>
          <a:bodyPr/>
          <a:lstStyle/>
          <a:p>
            <a:fld id="{7204FE9C-24EC-442B-850F-65B0BA925E10}" type="slidenum">
              <a:rPr lang="en-US" smtClean="0"/>
              <a:t>11</a:t>
            </a:fld>
            <a:endParaRPr lang="en-US"/>
          </a:p>
        </p:txBody>
      </p:sp>
    </p:spTree>
    <p:extLst>
      <p:ext uri="{BB962C8B-B14F-4D97-AF65-F5344CB8AC3E}">
        <p14:creationId xmlns:p14="http://schemas.microsoft.com/office/powerpoint/2010/main" val="692350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Hispanic/Latino population is more likely to use but also less likely to get proper care</a:t>
            </a:r>
          </a:p>
          <a:p>
            <a:r>
              <a:rPr lang="en-US"/>
              <a:t>Its not so much a familiarity/knowledge issue within this community, it’s primarily stigma and other systemic barriers to accessing care</a:t>
            </a:r>
          </a:p>
        </p:txBody>
      </p:sp>
      <p:sp>
        <p:nvSpPr>
          <p:cNvPr id="4" name="Slide Number Placeholder 3"/>
          <p:cNvSpPr>
            <a:spLocks noGrp="1"/>
          </p:cNvSpPr>
          <p:nvPr>
            <p:ph type="sldNum" sz="quarter" idx="5"/>
          </p:nvPr>
        </p:nvSpPr>
        <p:spPr/>
        <p:txBody>
          <a:bodyPr/>
          <a:lstStyle/>
          <a:p>
            <a:fld id="{7204FE9C-24EC-442B-850F-65B0BA925E10}" type="slidenum">
              <a:rPr lang="en-US" smtClean="0"/>
              <a:t>13</a:t>
            </a:fld>
            <a:endParaRPr lang="en-US"/>
          </a:p>
        </p:txBody>
      </p:sp>
    </p:spTree>
    <p:extLst>
      <p:ext uri="{BB962C8B-B14F-4D97-AF65-F5344CB8AC3E}">
        <p14:creationId xmlns:p14="http://schemas.microsoft.com/office/powerpoint/2010/main" val="123857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Opioid and Illicit Drug Use Among the Hispanic/Latino Populations | SAMHSA</a:t>
            </a:r>
            <a:endParaRPr lang="en-US"/>
          </a:p>
          <a:p>
            <a:endParaRPr lang="en-US"/>
          </a:p>
          <a:p>
            <a:r>
              <a:rPr lang="en-US"/>
              <a:t>Once again the caveat is that this is based off more national data– again these are just some potential barriers, there could be more than these listed and likely its not just one reason alone.</a:t>
            </a:r>
          </a:p>
        </p:txBody>
      </p:sp>
      <p:sp>
        <p:nvSpPr>
          <p:cNvPr id="4" name="Slide Number Placeholder 3"/>
          <p:cNvSpPr>
            <a:spLocks noGrp="1"/>
          </p:cNvSpPr>
          <p:nvPr>
            <p:ph type="sldNum" sz="quarter" idx="5"/>
          </p:nvPr>
        </p:nvSpPr>
        <p:spPr/>
        <p:txBody>
          <a:bodyPr/>
          <a:lstStyle/>
          <a:p>
            <a:fld id="{7204FE9C-24EC-442B-850F-65B0BA925E10}" type="slidenum">
              <a:rPr lang="en-US" smtClean="0"/>
              <a:t>14</a:t>
            </a:fld>
            <a:endParaRPr lang="en-US"/>
          </a:p>
        </p:txBody>
      </p:sp>
    </p:spTree>
    <p:extLst>
      <p:ext uri="{BB962C8B-B14F-4D97-AF65-F5344CB8AC3E}">
        <p14:creationId xmlns:p14="http://schemas.microsoft.com/office/powerpoint/2010/main" val="2478569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66B26-AFC0-77E6-DB66-7C960322D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758F9-09B1-409F-10FB-A32F556B0B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80F9B-CACC-AA96-452C-1FC3DA3FB8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924162-CE6C-8702-FA9C-0116A176DCFB}"/>
              </a:ext>
            </a:extLst>
          </p:cNvPr>
          <p:cNvSpPr>
            <a:spLocks noGrp="1"/>
          </p:cNvSpPr>
          <p:nvPr>
            <p:ph type="sldNum" sz="quarter" idx="5"/>
          </p:nvPr>
        </p:nvSpPr>
        <p:spPr/>
        <p:txBody>
          <a:bodyPr/>
          <a:lstStyle/>
          <a:p>
            <a:fld id="{7204FE9C-24EC-442B-850F-65B0BA925E10}" type="slidenum">
              <a:rPr lang="en-US" smtClean="0"/>
              <a:t>15</a:t>
            </a:fld>
            <a:endParaRPr lang="en-US"/>
          </a:p>
        </p:txBody>
      </p:sp>
    </p:spTree>
    <p:extLst>
      <p:ext uri="{BB962C8B-B14F-4D97-AF65-F5344CB8AC3E}">
        <p14:creationId xmlns:p14="http://schemas.microsoft.com/office/powerpoint/2010/main" val="2984923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video is the Spanish transcreation, but could change to English if that is your preference. </a:t>
            </a:r>
          </a:p>
          <a:p>
            <a:endParaRPr lang="en-US"/>
          </a:p>
          <a:p>
            <a:r>
              <a:rPr lang="en-US"/>
              <a:t>English video: https://www.youtube.com/watch?v=SxsfJma5thA </a:t>
            </a:r>
          </a:p>
        </p:txBody>
      </p:sp>
      <p:sp>
        <p:nvSpPr>
          <p:cNvPr id="4" name="Slide Number Placeholder 3"/>
          <p:cNvSpPr>
            <a:spLocks noGrp="1"/>
          </p:cNvSpPr>
          <p:nvPr>
            <p:ph type="sldNum" sz="quarter" idx="5"/>
          </p:nvPr>
        </p:nvSpPr>
        <p:spPr/>
        <p:txBody>
          <a:bodyPr/>
          <a:lstStyle/>
          <a:p>
            <a:fld id="{7204FE9C-24EC-442B-850F-65B0BA925E10}" type="slidenum">
              <a:rPr lang="en-US" smtClean="0"/>
              <a:t>16</a:t>
            </a:fld>
            <a:endParaRPr lang="en-US"/>
          </a:p>
        </p:txBody>
      </p:sp>
    </p:spTree>
    <p:extLst>
      <p:ext uri="{BB962C8B-B14F-4D97-AF65-F5344CB8AC3E}">
        <p14:creationId xmlns:p14="http://schemas.microsoft.com/office/powerpoint/2010/main" val="4045055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4FE9C-24EC-442B-850F-65B0BA925E10}" type="slidenum">
              <a:rPr lang="en-US" smtClean="0"/>
              <a:t>17</a:t>
            </a:fld>
            <a:endParaRPr lang="en-US"/>
          </a:p>
        </p:txBody>
      </p:sp>
    </p:spTree>
    <p:extLst>
      <p:ext uri="{BB962C8B-B14F-4D97-AF65-F5344CB8AC3E}">
        <p14:creationId xmlns:p14="http://schemas.microsoft.com/office/powerpoint/2010/main" val="3295916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4FE9C-24EC-442B-850F-65B0BA925E10}" type="slidenum">
              <a:rPr lang="en-US" smtClean="0"/>
              <a:t>18</a:t>
            </a:fld>
            <a:endParaRPr lang="en-US"/>
          </a:p>
        </p:txBody>
      </p:sp>
    </p:spTree>
    <p:extLst>
      <p:ext uri="{BB962C8B-B14F-4D97-AF65-F5344CB8AC3E}">
        <p14:creationId xmlns:p14="http://schemas.microsoft.com/office/powerpoint/2010/main" val="3000576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endParaRPr lang="en-US" b="0" i="0">
              <a:solidFill>
                <a:schemeClr val="tx1"/>
              </a:solidFill>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19</a:t>
            </a:fld>
            <a:endParaRPr lang="en-US"/>
          </a:p>
        </p:txBody>
      </p:sp>
    </p:spTree>
    <p:extLst>
      <p:ext uri="{BB962C8B-B14F-4D97-AF65-F5344CB8AC3E}">
        <p14:creationId xmlns:p14="http://schemas.microsoft.com/office/powerpoint/2010/main" val="364369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opioid is the main takeaway, but we suspect the synthetic opioid surge is primarily fentanyl based.</a:t>
            </a:r>
          </a:p>
          <a:p>
            <a:r>
              <a:rPr lang="en-US">
                <a:cs typeface="Calibri"/>
              </a:rPr>
              <a:t>Synthetic opioids are predominately fentanyl and fentanyl analogs. </a:t>
            </a:r>
            <a:endParaRPr lang="en-US"/>
          </a:p>
          <a:p>
            <a:endParaRPr lang="en-US"/>
          </a:p>
        </p:txBody>
      </p:sp>
      <p:sp>
        <p:nvSpPr>
          <p:cNvPr id="4" name="Slide Number Placeholder 3"/>
          <p:cNvSpPr>
            <a:spLocks noGrp="1"/>
          </p:cNvSpPr>
          <p:nvPr>
            <p:ph type="sldNum" sz="quarter" idx="5"/>
          </p:nvPr>
        </p:nvSpPr>
        <p:spPr/>
        <p:txBody>
          <a:bodyPr/>
          <a:lstStyle/>
          <a:p>
            <a:fld id="{58642332-6417-4572-83BE-E8335D4D508C}" type="slidenum">
              <a:rPr lang="en-US" smtClean="0"/>
              <a:t>3</a:t>
            </a:fld>
            <a:endParaRPr lang="en-US"/>
          </a:p>
        </p:txBody>
      </p:sp>
    </p:spTree>
    <p:extLst>
      <p:ext uri="{BB962C8B-B14F-4D97-AF65-F5344CB8AC3E}">
        <p14:creationId xmlns:p14="http://schemas.microsoft.com/office/powerpoint/2010/main" val="4105014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7FE12-3EE7-4FFB-0025-330764979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54567C-1AB1-6443-0933-42AD8BF87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D914B-C471-F2B0-DDB8-5CE5513AE4E9}"/>
              </a:ext>
            </a:extLst>
          </p:cNvPr>
          <p:cNvSpPr>
            <a:spLocks noGrp="1"/>
          </p:cNvSpPr>
          <p:nvPr>
            <p:ph type="body" idx="1"/>
          </p:nvPr>
        </p:nvSpPr>
        <p:spPr/>
        <p:txBody>
          <a:bodyPr/>
          <a:lstStyle/>
          <a:p>
            <a:r>
              <a:rPr lang="en-US">
                <a:hlinkClick r:id="rId3"/>
              </a:rPr>
              <a:t>stateofwa.sharepoint.com/sites/DOH-PCH-IDEA/Shared Documents/Forms/</a:t>
            </a:r>
            <a:r>
              <a:rPr lang="en-US" err="1">
                <a:hlinkClick r:id="rId3"/>
              </a:rPr>
              <a:t>AllItems.aspx?id</a:t>
            </a:r>
            <a:r>
              <a:rPr lang="en-US">
                <a:hlinkClick r:id="rId3"/>
              </a:rPr>
              <a:t>=%2Fsites%2FDOH-PCH-IDEA%2FShared Documents%2FEquitable Language Guide - Final %281%29%2Epdf&amp;parent=%2Fsites%2FDOH-PCH-IDEA%2FShared Documents</a:t>
            </a:r>
            <a:endParaRPr lang="en-US"/>
          </a:p>
        </p:txBody>
      </p:sp>
      <p:sp>
        <p:nvSpPr>
          <p:cNvPr id="4" name="Slide Number Placeholder 3">
            <a:extLst>
              <a:ext uri="{FF2B5EF4-FFF2-40B4-BE49-F238E27FC236}">
                <a16:creationId xmlns:a16="http://schemas.microsoft.com/office/drawing/2014/main" id="{0D982FE1-837B-F7DF-43D7-FF6E4170770C}"/>
              </a:ext>
            </a:extLst>
          </p:cNvPr>
          <p:cNvSpPr>
            <a:spLocks noGrp="1"/>
          </p:cNvSpPr>
          <p:nvPr>
            <p:ph type="sldNum" sz="quarter" idx="5"/>
          </p:nvPr>
        </p:nvSpPr>
        <p:spPr/>
        <p:txBody>
          <a:bodyPr/>
          <a:lstStyle/>
          <a:p>
            <a:fld id="{7204FE9C-24EC-442B-850F-65B0BA925E10}" type="slidenum">
              <a:rPr lang="en-US" smtClean="0"/>
              <a:t>4</a:t>
            </a:fld>
            <a:endParaRPr lang="en-US"/>
          </a:p>
        </p:txBody>
      </p:sp>
    </p:spTree>
    <p:extLst>
      <p:ext uri="{BB962C8B-B14F-4D97-AF65-F5344CB8AC3E}">
        <p14:creationId xmlns:p14="http://schemas.microsoft.com/office/powerpoint/2010/main" val="300384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A0601-05F1-4166-3565-C6024A662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8DF6B-0E9B-D80F-408E-03FE83F71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ECB77-2DAB-2D66-D115-909E54110DD4}"/>
              </a:ext>
            </a:extLst>
          </p:cNvPr>
          <p:cNvSpPr>
            <a:spLocks noGrp="1"/>
          </p:cNvSpPr>
          <p:nvPr>
            <p:ph type="body" idx="1"/>
          </p:nvPr>
        </p:nvSpPr>
        <p:spPr/>
        <p:txBody>
          <a:bodyPr/>
          <a:lstStyle/>
          <a:p>
            <a:r>
              <a:rPr lang="en-US" dirty="0">
                <a:hlinkClick r:id="rId3"/>
              </a:rPr>
              <a:t>stateofwa.sharepoint.com/sites/DOH-PCH-IDEA/Shared Documents/Forms/</a:t>
            </a:r>
            <a:r>
              <a:rPr lang="en-US" dirty="0" err="1">
                <a:hlinkClick r:id="rId3"/>
              </a:rPr>
              <a:t>AllItems.aspx?id</a:t>
            </a:r>
            <a:r>
              <a:rPr lang="en-US" dirty="0">
                <a:hlinkClick r:id="rId3"/>
              </a:rPr>
              <a:t>=%2Fsites%2FDOH-PCH-IDEA%2FShared Documents%2FEquitable Language Guide - Final %2</a:t>
            </a:r>
          </a:p>
          <a:p>
            <a:r>
              <a:rPr lang="en-US" dirty="0">
                <a:hlinkClick r:id="rId3"/>
              </a:rPr>
              <a:t>81%29%2Epdf&amp;parent=%2Fsites%2FDOH-PCH-IDEA%2FShared Documents</a:t>
            </a:r>
            <a:endParaRPr lang="en-US" dirty="0"/>
          </a:p>
          <a:p>
            <a:endParaRPr lang="en-US" dirty="0"/>
          </a:p>
          <a:p>
            <a:endParaRPr lang="en-US" dirty="0"/>
          </a:p>
          <a:p>
            <a:r>
              <a:rPr lang="en-US" dirty="0"/>
              <a:t>Physical Dependence</a:t>
            </a:r>
          </a:p>
          <a:p>
            <a:r>
              <a:rPr lang="en-US" dirty="0"/>
              <a:t>Any opioid when taken over time can result in physical dependence, where the person experiences withdrawal symptoms once they stop using the substance. </a:t>
            </a:r>
          </a:p>
          <a:p>
            <a:r>
              <a:rPr lang="en-US" dirty="0"/>
              <a:t>Physical dependence is distinct from substance use disorder, which is psychological.</a:t>
            </a:r>
          </a:p>
          <a:p>
            <a:r>
              <a:rPr lang="en-US" dirty="0"/>
              <a:t>Substance Use &amp; Substance Use Disorder</a:t>
            </a:r>
          </a:p>
          <a:p>
            <a:r>
              <a:rPr lang="en-US" dirty="0"/>
              <a:t>Not all substance use is disordered use. A substance use disorder results in health problems, disability, and disruption of one’s life.</a:t>
            </a:r>
          </a:p>
          <a:p>
            <a:r>
              <a:rPr lang="en-US" dirty="0"/>
              <a:t>Addiction is the most severe form of substance use disorder, and it is an actual diagnosis.</a:t>
            </a:r>
          </a:p>
          <a:p>
            <a:r>
              <a:rPr lang="en-US" dirty="0"/>
              <a:t>There is a spectrum of substance use, and most people who use drugs do not develop a substance use disorder or an addiction.</a:t>
            </a:r>
          </a:p>
          <a:p>
            <a:r>
              <a:rPr lang="en-US" dirty="0"/>
              <a:t>Opioid use disorder is a type of substance use disorder involving opioids. Not all people who use opioids have opioid use disorder, however, they are still at risk for overdose</a:t>
            </a:r>
          </a:p>
          <a:p>
            <a:endParaRPr lang="en-US" dirty="0"/>
          </a:p>
        </p:txBody>
      </p:sp>
      <p:sp>
        <p:nvSpPr>
          <p:cNvPr id="4" name="Slide Number Placeholder 3">
            <a:extLst>
              <a:ext uri="{FF2B5EF4-FFF2-40B4-BE49-F238E27FC236}">
                <a16:creationId xmlns:a16="http://schemas.microsoft.com/office/drawing/2014/main" id="{AA6DEF6E-9A22-1479-26DA-807C00DBB618}"/>
              </a:ext>
            </a:extLst>
          </p:cNvPr>
          <p:cNvSpPr>
            <a:spLocks noGrp="1"/>
          </p:cNvSpPr>
          <p:nvPr>
            <p:ph type="sldNum" sz="quarter" idx="5"/>
          </p:nvPr>
        </p:nvSpPr>
        <p:spPr/>
        <p:txBody>
          <a:bodyPr/>
          <a:lstStyle/>
          <a:p>
            <a:fld id="{7204FE9C-24EC-442B-850F-65B0BA925E10}" type="slidenum">
              <a:rPr lang="en-US" smtClean="0"/>
              <a:t>5</a:t>
            </a:fld>
            <a:endParaRPr lang="en-US"/>
          </a:p>
        </p:txBody>
      </p:sp>
    </p:spTree>
    <p:extLst>
      <p:ext uri="{BB962C8B-B14F-4D97-AF65-F5344CB8AC3E}">
        <p14:creationId xmlns:p14="http://schemas.microsoft.com/office/powerpoint/2010/main" val="52340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0C1C0-F8A0-81D3-AE04-D21391C9A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4B29C-55F4-D232-C475-E65470CFF3FD}"/>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2E80DDF7-03AC-7196-580E-52FF9B1AD5D9}"/>
              </a:ext>
            </a:extLst>
          </p:cNvPr>
          <p:cNvSpPr>
            <a:spLocks noGrp="1"/>
          </p:cNvSpPr>
          <p:nvPr>
            <p:ph type="body" idx="1"/>
          </p:nvPr>
        </p:nvSpPr>
        <p:spPr/>
        <p:txBody>
          <a:bodyPr/>
          <a:lstStyle/>
          <a:p>
            <a:r>
              <a:rPr lang="en-US" dirty="0">
                <a:hlinkClick r:id="rId3"/>
              </a:rPr>
              <a:t>pep20-05-02-002.pdf</a:t>
            </a:r>
            <a:endParaRPr lang="en-US" dirty="0">
              <a:solidFill>
                <a:schemeClr val="tx1"/>
              </a:solidFill>
            </a:endParaRPr>
          </a:p>
        </p:txBody>
      </p:sp>
      <p:sp>
        <p:nvSpPr>
          <p:cNvPr id="4" name="Slide Number Placeholder 3">
            <a:extLst>
              <a:ext uri="{FF2B5EF4-FFF2-40B4-BE49-F238E27FC236}">
                <a16:creationId xmlns:a16="http://schemas.microsoft.com/office/drawing/2014/main" id="{747A4FD8-7FFF-7888-DC43-7F30200BEDC3}"/>
              </a:ext>
            </a:extLst>
          </p:cNvPr>
          <p:cNvSpPr>
            <a:spLocks noGrp="1"/>
          </p:cNvSpPr>
          <p:nvPr>
            <p:ph type="sldNum" sz="quarter" idx="10"/>
          </p:nvPr>
        </p:nvSpPr>
        <p:spPr/>
        <p:txBody>
          <a:bodyPr/>
          <a:lstStyle/>
          <a:p>
            <a:fld id="{7204FE9C-24EC-442B-850F-65B0BA925E10}" type="slidenum">
              <a:rPr lang="en-US" smtClean="0"/>
              <a:t>6</a:t>
            </a:fld>
            <a:endParaRPr lang="en-US"/>
          </a:p>
        </p:txBody>
      </p:sp>
    </p:spTree>
    <p:extLst>
      <p:ext uri="{BB962C8B-B14F-4D97-AF65-F5344CB8AC3E}">
        <p14:creationId xmlns:p14="http://schemas.microsoft.com/office/powerpoint/2010/main" val="1684858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Male identifying individuals are at a higher risk </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These again are for all WA residents, not just the Hispanic/Latino population. We don’t have specific data for that population with filters on sex.</a:t>
            </a:r>
          </a:p>
        </p:txBody>
      </p:sp>
      <p:sp>
        <p:nvSpPr>
          <p:cNvPr id="4" name="Slide Number Placeholder 3"/>
          <p:cNvSpPr>
            <a:spLocks noGrp="1"/>
          </p:cNvSpPr>
          <p:nvPr>
            <p:ph type="sldNum" sz="quarter" idx="5"/>
          </p:nvPr>
        </p:nvSpPr>
        <p:spPr/>
        <p:txBody>
          <a:bodyPr/>
          <a:lstStyle/>
          <a:p>
            <a:fld id="{58642332-6417-4572-83BE-E8335D4D508C}" type="slidenum">
              <a:rPr lang="en-US" smtClean="0"/>
              <a:t>7</a:t>
            </a:fld>
            <a:endParaRPr lang="en-US"/>
          </a:p>
        </p:txBody>
      </p:sp>
    </p:spTree>
    <p:extLst>
      <p:ext uri="{BB962C8B-B14F-4D97-AF65-F5344CB8AC3E}">
        <p14:creationId xmlns:p14="http://schemas.microsoft.com/office/powerpoint/2010/main" val="278689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Looking at the rate of deaths across all WA residents – how many were in each category. But we know it is a bit muddier than this, as there may be overlap between multi-racial individuals.</a:t>
            </a:r>
          </a:p>
          <a:p>
            <a:endParaRPr lang="en-US"/>
          </a:p>
        </p:txBody>
      </p:sp>
      <p:sp>
        <p:nvSpPr>
          <p:cNvPr id="4" name="Slide Number Placeholder 3"/>
          <p:cNvSpPr>
            <a:spLocks noGrp="1"/>
          </p:cNvSpPr>
          <p:nvPr>
            <p:ph type="sldNum" sz="quarter" idx="5"/>
          </p:nvPr>
        </p:nvSpPr>
        <p:spPr/>
        <p:txBody>
          <a:bodyPr/>
          <a:lstStyle/>
          <a:p>
            <a:fld id="{58642332-6417-4572-83BE-E8335D4D508C}" type="slidenum">
              <a:rPr lang="en-US" smtClean="0"/>
              <a:t>8</a:t>
            </a:fld>
            <a:endParaRPr lang="en-US"/>
          </a:p>
        </p:txBody>
      </p:sp>
    </p:spTree>
    <p:extLst>
      <p:ext uri="{BB962C8B-B14F-4D97-AF65-F5344CB8AC3E}">
        <p14:creationId xmlns:p14="http://schemas.microsoft.com/office/powerpoint/2010/main" val="18408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cs typeface="Calibri"/>
              </a:rPr>
              <a:t>The increase in the overdose death rate for the Hispanic population in 2023 (compared to 2022) was higher than: American Indian/Alaskan Natives Non-</a:t>
            </a:r>
            <a:r>
              <a:rPr lang="en-US" sz="1600" err="1">
                <a:cs typeface="Calibri"/>
              </a:rPr>
              <a:t>hispanic</a:t>
            </a:r>
            <a:r>
              <a:rPr lang="en-US" sz="1600">
                <a:cs typeface="Calibri"/>
              </a:rPr>
              <a:t>, White Non-Hispanic, NH/PI-Non-Hispanic, and Asian-Non-Hispanics.  </a:t>
            </a:r>
            <a:endParaRPr lang="en-US" sz="1600"/>
          </a:p>
          <a:p>
            <a:endParaRPr lang="en-US" sz="1600"/>
          </a:p>
          <a:p>
            <a:r>
              <a:rPr lang="en-US" sz="1600"/>
              <a:t>The drug overdose death rate among Hispanic Washington residents surpassed the rate among White, non-</a:t>
            </a:r>
            <a:r>
              <a:rPr lang="en-US" sz="1600" err="1"/>
              <a:t>hispanics</a:t>
            </a:r>
            <a:r>
              <a:rPr lang="en-US" sz="1600"/>
              <a:t> in 2023. </a:t>
            </a:r>
            <a:endParaRPr lang="en-US" sz="1600">
              <a:cs typeface="Calibri"/>
            </a:endParaRPr>
          </a:p>
        </p:txBody>
      </p:sp>
      <p:sp>
        <p:nvSpPr>
          <p:cNvPr id="4" name="Slide Number Placeholder 3"/>
          <p:cNvSpPr>
            <a:spLocks noGrp="1"/>
          </p:cNvSpPr>
          <p:nvPr>
            <p:ph type="sldNum" sz="quarter" idx="5"/>
          </p:nvPr>
        </p:nvSpPr>
        <p:spPr/>
        <p:txBody>
          <a:bodyPr/>
          <a:lstStyle/>
          <a:p>
            <a:fld id="{58642332-6417-4572-83BE-E8335D4D508C}" type="slidenum">
              <a:rPr lang="en-US" smtClean="0"/>
              <a:t>9</a:t>
            </a:fld>
            <a:endParaRPr lang="en-US"/>
          </a:p>
        </p:txBody>
      </p:sp>
    </p:spTree>
    <p:extLst>
      <p:ext uri="{BB962C8B-B14F-4D97-AF65-F5344CB8AC3E}">
        <p14:creationId xmlns:p14="http://schemas.microsoft.com/office/powerpoint/2010/main" val="347508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drug overdose death rate among Hispanic Washington residents by age, comparing the change from 2017-2019 and 2021-2023.</a:t>
            </a:r>
          </a:p>
          <a:p>
            <a:endParaRPr lang="en-US"/>
          </a:p>
          <a:p>
            <a:r>
              <a:rPr lang="en-US"/>
              <a:t>This can show at what age groups we are seeing increases among the Hispanic population.</a:t>
            </a:r>
          </a:p>
        </p:txBody>
      </p:sp>
      <p:sp>
        <p:nvSpPr>
          <p:cNvPr id="4" name="Slide Number Placeholder 3"/>
          <p:cNvSpPr>
            <a:spLocks noGrp="1"/>
          </p:cNvSpPr>
          <p:nvPr>
            <p:ph type="sldNum" sz="quarter" idx="5"/>
          </p:nvPr>
        </p:nvSpPr>
        <p:spPr/>
        <p:txBody>
          <a:bodyPr/>
          <a:lstStyle/>
          <a:p>
            <a:fld id="{58642332-6417-4572-83BE-E8335D4D508C}" type="slidenum">
              <a:rPr lang="en-US" smtClean="0"/>
              <a:t>10</a:t>
            </a:fld>
            <a:endParaRPr lang="en-US"/>
          </a:p>
        </p:txBody>
      </p:sp>
    </p:spTree>
    <p:extLst>
      <p:ext uri="{BB962C8B-B14F-4D97-AF65-F5344CB8AC3E}">
        <p14:creationId xmlns:p14="http://schemas.microsoft.com/office/powerpoint/2010/main" val="184084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pic>
        <p:nvPicPr>
          <p:cNvPr id="8" name="Picture 7" descr="photo illustration of the hands of different races and genders of people raised in the air against a white background"/>
          <p:cNvPicPr>
            <a:picLocks noChangeAspect="1"/>
          </p:cNvPicPr>
          <p:nvPr userDrawn="1"/>
        </p:nvPicPr>
        <p:blipFill rotWithShape="1">
          <a:blip r:embed="rId2">
            <a:extLst>
              <a:ext uri="{28A0092B-C50C-407E-A947-70E740481C1C}">
                <a14:useLocalDpi xmlns:a14="http://schemas.microsoft.com/office/drawing/2010/main" val="0"/>
              </a:ext>
            </a:extLst>
          </a:blip>
          <a:srcRect t="24421"/>
          <a:stretch/>
        </p:blipFill>
        <p:spPr>
          <a:xfrm>
            <a:off x="1" y="-1"/>
            <a:ext cx="12191999" cy="4591050"/>
          </a:xfrm>
          <a:prstGeom prst="rect">
            <a:avLst/>
          </a:prstGeom>
        </p:spPr>
      </p:pic>
      <p:pic>
        <p:nvPicPr>
          <p:cNvPr id="3" name="Picture 2">
            <a:extLst>
              <a:ext uri="{FF2B5EF4-FFF2-40B4-BE49-F238E27FC236}">
                <a16:creationId xmlns:a16="http://schemas.microsoft.com/office/drawing/2014/main" id="{DA4321E3-61F0-CDFE-F1E1-44E8F50229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5" name="Text Placeholder 9">
            <a:extLst>
              <a:ext uri="{FF2B5EF4-FFF2-40B4-BE49-F238E27FC236}">
                <a16:creationId xmlns:a16="http://schemas.microsoft.com/office/drawing/2014/main" id="{F8C3A047-63F8-91BC-0BD2-53A4EDD10F17}"/>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6" name="Title 3">
            <a:extLst>
              <a:ext uri="{FF2B5EF4-FFF2-40B4-BE49-F238E27FC236}">
                <a16:creationId xmlns:a16="http://schemas.microsoft.com/office/drawing/2014/main" id="{7BDBF436-C6EC-CE64-FD94-1AAD71D9A4EE}"/>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33526177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7" name="Straight Connector 16"/>
          <p:cNvCxnSpPr/>
          <p:nvPr userDrawn="1"/>
        </p:nvCxnSpPr>
        <p:spPr>
          <a:xfrm flipV="1">
            <a:off x="5763752" y="1699837"/>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a:t>Subtitle 2</a:t>
            </a:r>
          </a:p>
        </p:txBody>
      </p:sp>
    </p:spTree>
    <p:extLst>
      <p:ext uri="{BB962C8B-B14F-4D97-AF65-F5344CB8AC3E}">
        <p14:creationId xmlns:p14="http://schemas.microsoft.com/office/powerpoint/2010/main" val="1616797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a:t>Presenters 1</a:t>
            </a:r>
          </a:p>
        </p:txBody>
      </p:sp>
    </p:spTree>
    <p:extLst>
      <p:ext uri="{BB962C8B-B14F-4D97-AF65-F5344CB8AC3E}">
        <p14:creationId xmlns:p14="http://schemas.microsoft.com/office/powerpoint/2010/main" val="20348237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a:t>Presenters 2</a:t>
            </a:r>
          </a:p>
        </p:txBody>
      </p:sp>
    </p:spTree>
    <p:extLst>
      <p:ext uri="{BB962C8B-B14F-4D97-AF65-F5344CB8AC3E}">
        <p14:creationId xmlns:p14="http://schemas.microsoft.com/office/powerpoint/2010/main" val="7480667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a:t>Presenters 3</a:t>
            </a:r>
          </a:p>
        </p:txBody>
      </p:sp>
    </p:spTree>
    <p:extLst>
      <p:ext uri="{BB962C8B-B14F-4D97-AF65-F5344CB8AC3E}">
        <p14:creationId xmlns:p14="http://schemas.microsoft.com/office/powerpoint/2010/main" val="12823646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a:t>Section Divider</a:t>
            </a:r>
          </a:p>
        </p:txBody>
      </p:sp>
    </p:spTree>
    <p:extLst>
      <p:ext uri="{BB962C8B-B14F-4D97-AF65-F5344CB8AC3E}">
        <p14:creationId xmlns:p14="http://schemas.microsoft.com/office/powerpoint/2010/main" val="18463412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a:t>
            </a:r>
            <a:r>
              <a:rPr lang="en-US" sz="1800" baseline="0">
                <a:solidFill>
                  <a:srgbClr val="2699BB"/>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41238467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49786" y="4107845"/>
            <a:ext cx="3109356" cy="1831271"/>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Strategy</a:t>
            </a:r>
          </a:p>
          <a:p>
            <a:pPr>
              <a:spcBef>
                <a:spcPts val="600"/>
              </a:spcBef>
            </a:pPr>
            <a:r>
              <a:rPr lang="en-US" sz="1500" kern="120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8679557" y="4107845"/>
            <a:ext cx="2809050"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Mission</a:t>
            </a:r>
          </a:p>
          <a:p>
            <a:pPr>
              <a:spcBef>
                <a:spcPts val="600"/>
              </a:spcBef>
            </a:pPr>
            <a:r>
              <a:rPr lang="en-US" sz="1500" kern="1200">
                <a:solidFill>
                  <a:schemeClr val="tx1"/>
                </a:solidFill>
                <a:latin typeface="+mn-lt"/>
                <a:ea typeface="+mn-ea"/>
                <a:cs typeface="+mn-cs"/>
              </a:rPr>
              <a:t>The Department of Health works with others to protect and improve the health</a:t>
            </a:r>
          </a:p>
          <a:p>
            <a:pPr>
              <a:spcBef>
                <a:spcPts val="0"/>
              </a:spcBef>
            </a:pPr>
            <a:r>
              <a:rPr lang="en-US" sz="1500" kern="1200">
                <a:solidFill>
                  <a:schemeClr val="tx1"/>
                </a:solidFill>
                <a:latin typeface="+mn-lt"/>
                <a:ea typeface="+mn-ea"/>
                <a:cs typeface="+mn-cs"/>
              </a:rPr>
              <a:t>of all people in Washington.</a:t>
            </a:r>
          </a:p>
        </p:txBody>
      </p:sp>
      <p:sp>
        <p:nvSpPr>
          <p:cNvPr id="21" name="TextBox 20"/>
          <p:cNvSpPr txBox="1"/>
          <p:nvPr/>
        </p:nvSpPr>
        <p:spPr>
          <a:xfrm>
            <a:off x="1399054" y="4107845"/>
            <a:ext cx="2821966" cy="136960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Vision</a:t>
            </a:r>
          </a:p>
          <a:p>
            <a:pPr>
              <a:spcBef>
                <a:spcPts val="600"/>
              </a:spcBef>
            </a:pPr>
            <a:r>
              <a:rPr lang="en-US" sz="1500" kern="1200">
                <a:solidFill>
                  <a:schemeClr val="tx1"/>
                </a:solidFill>
                <a:latin typeface="+mn-lt"/>
                <a:ea typeface="+mn-ea"/>
                <a:cs typeface="+mn-cs"/>
              </a:rPr>
              <a:t>People in Washington enjoy longer and healthier lives because they live in healthy families and communities.</a:t>
            </a:r>
          </a:p>
        </p:txBody>
      </p:sp>
      <p:sp>
        <p:nvSpPr>
          <p:cNvPr id="32" name="TextBox 31"/>
          <p:cNvSpPr txBox="1"/>
          <p:nvPr/>
        </p:nvSpPr>
        <p:spPr>
          <a:xfrm>
            <a:off x="1402198" y="1487830"/>
            <a:ext cx="2389363" cy="175432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What We Do</a:t>
            </a:r>
          </a:p>
          <a:p>
            <a:pPr>
              <a:spcBef>
                <a:spcPts val="600"/>
              </a:spcBef>
            </a:pPr>
            <a:r>
              <a:rPr lang="en-US" sz="1500">
                <a:solidFill>
                  <a:schemeClr val="tx1"/>
                </a:solidFill>
                <a:latin typeface="+mn-lt"/>
              </a:rPr>
              <a:t>Ensure public safety</a:t>
            </a:r>
          </a:p>
          <a:p>
            <a:pPr>
              <a:spcBef>
                <a:spcPts val="600"/>
              </a:spcBef>
            </a:pPr>
            <a:r>
              <a:rPr lang="en-US" sz="1500">
                <a:solidFill>
                  <a:schemeClr val="tx1"/>
                </a:solidFill>
                <a:latin typeface="+mn-lt"/>
              </a:rPr>
              <a:t>Create the healthiest next generation</a:t>
            </a:r>
          </a:p>
          <a:p>
            <a:pPr>
              <a:spcBef>
                <a:spcPts val="600"/>
              </a:spcBef>
            </a:pPr>
            <a:r>
              <a:rPr lang="en-US" sz="1500">
                <a:solidFill>
                  <a:schemeClr val="tx1"/>
                </a:solidFill>
                <a:latin typeface="+mn-lt"/>
              </a:rPr>
              <a:t>Promote healthy living and healthy aging</a:t>
            </a:r>
          </a:p>
        </p:txBody>
      </p:sp>
      <p:sp>
        <p:nvSpPr>
          <p:cNvPr id="33" name="TextBox 32"/>
          <p:cNvSpPr txBox="1"/>
          <p:nvPr/>
        </p:nvSpPr>
        <p:spPr>
          <a:xfrm>
            <a:off x="5042510" y="1487830"/>
            <a:ext cx="2900048" cy="2262158"/>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How We Do</a:t>
            </a:r>
          </a:p>
          <a:p>
            <a:r>
              <a:rPr lang="en-US" sz="1800" b="1">
                <a:solidFill>
                  <a:schemeClr val="tx1"/>
                </a:solidFill>
                <a:latin typeface="Century Gothic" panose="020B0502020202020204" pitchFamily="34" charset="0"/>
              </a:rPr>
              <a:t>Our Work</a:t>
            </a:r>
          </a:p>
          <a:p>
            <a:pPr>
              <a:spcBef>
                <a:spcPts val="600"/>
              </a:spcBef>
            </a:pPr>
            <a:r>
              <a:rPr lang="en-US" sz="1500" kern="1200">
                <a:solidFill>
                  <a:schemeClr val="tx1"/>
                </a:solidFill>
                <a:latin typeface="+mn-lt"/>
                <a:ea typeface="+mn-ea"/>
                <a:cs typeface="+mn-cs"/>
              </a:rPr>
              <a:t>Serve our customers and continue to improve</a:t>
            </a:r>
          </a:p>
          <a:p>
            <a:pPr>
              <a:spcBef>
                <a:spcPts val="600"/>
              </a:spcBef>
            </a:pPr>
            <a:r>
              <a:rPr lang="en-US" sz="1500" kern="1200">
                <a:solidFill>
                  <a:schemeClr val="tx1"/>
                </a:solidFill>
                <a:latin typeface="+mn-lt"/>
                <a:ea typeface="+mn-ea"/>
                <a:cs typeface="+mn-cs"/>
              </a:rPr>
              <a:t>Be efficient, innovative and transparent</a:t>
            </a:r>
          </a:p>
          <a:p>
            <a:pPr>
              <a:spcBef>
                <a:spcPts val="600"/>
              </a:spcBef>
            </a:pPr>
            <a:r>
              <a:rPr lang="en-US" sz="1500" kern="1200">
                <a:solidFill>
                  <a:schemeClr val="tx1"/>
                </a:solidFill>
                <a:latin typeface="+mn-lt"/>
                <a:ea typeface="+mn-ea"/>
                <a:cs typeface="+mn-cs"/>
              </a:rPr>
              <a:t>Develop and support our workforce</a:t>
            </a:r>
          </a:p>
        </p:txBody>
      </p:sp>
      <p:sp>
        <p:nvSpPr>
          <p:cNvPr id="34" name="TextBox 33"/>
          <p:cNvSpPr txBox="1"/>
          <p:nvPr/>
        </p:nvSpPr>
        <p:spPr>
          <a:xfrm>
            <a:off x="8675809" y="1487830"/>
            <a:ext cx="2812798" cy="2416046"/>
          </a:xfrm>
          <a:prstGeom prst="rect">
            <a:avLst/>
          </a:prstGeom>
          <a:noFill/>
          <a:ln>
            <a:noFill/>
          </a:ln>
        </p:spPr>
        <p:txBody>
          <a:bodyPr wrap="square" rtlCol="0">
            <a:spAutoFit/>
          </a:bodyPr>
          <a:lstStyle/>
          <a:p>
            <a:r>
              <a:rPr lang="en-US" sz="1800" b="1">
                <a:solidFill>
                  <a:schemeClr val="tx1"/>
                </a:solidFill>
                <a:latin typeface="Century Gothic" panose="020B0502020202020204" pitchFamily="34" charset="0"/>
              </a:rPr>
              <a:t>Guiding</a:t>
            </a:r>
          </a:p>
          <a:p>
            <a:r>
              <a:rPr lang="en-US" sz="1800" b="1">
                <a:solidFill>
                  <a:schemeClr val="tx1"/>
                </a:solidFill>
                <a:latin typeface="Century Gothic" panose="020B0502020202020204" pitchFamily="34" charset="0"/>
              </a:rPr>
              <a:t>Principles</a:t>
            </a:r>
          </a:p>
          <a:p>
            <a:pPr>
              <a:spcBef>
                <a:spcPts val="600"/>
              </a:spcBef>
            </a:pPr>
            <a:r>
              <a:rPr lang="en-US" sz="1500" kern="1200">
                <a:solidFill>
                  <a:schemeClr val="tx1"/>
                </a:solidFill>
                <a:latin typeface="+mn-lt"/>
                <a:ea typeface="+mn-ea"/>
                <a:cs typeface="+mn-cs"/>
              </a:rPr>
              <a:t>Evidence-based public health practice</a:t>
            </a:r>
          </a:p>
          <a:p>
            <a:pPr>
              <a:spcBef>
                <a:spcPts val="600"/>
              </a:spcBef>
            </a:pPr>
            <a:r>
              <a:rPr lang="en-US" sz="1500" kern="1200">
                <a:solidFill>
                  <a:schemeClr val="tx1"/>
                </a:solidFill>
                <a:latin typeface="+mn-lt"/>
                <a:ea typeface="+mn-ea"/>
                <a:cs typeface="+mn-cs"/>
                <a:sym typeface="Wingdings"/>
              </a:rPr>
              <a:t>Partnership</a:t>
            </a:r>
          </a:p>
          <a:p>
            <a:pPr>
              <a:spcBef>
                <a:spcPts val="600"/>
              </a:spcBef>
            </a:pPr>
            <a:r>
              <a:rPr lang="en-US" sz="1500" kern="1200">
                <a:solidFill>
                  <a:schemeClr val="tx1"/>
                </a:solidFill>
                <a:latin typeface="+mn-lt"/>
                <a:ea typeface="+mn-ea"/>
                <a:cs typeface="+mn-cs"/>
                <a:sym typeface="Wingdings"/>
              </a:rPr>
              <a:t>Transparency</a:t>
            </a:r>
          </a:p>
          <a:p>
            <a:pPr>
              <a:spcBef>
                <a:spcPts val="600"/>
              </a:spcBef>
            </a:pPr>
            <a:r>
              <a:rPr lang="en-US" sz="1500" kern="1200">
                <a:solidFill>
                  <a:schemeClr val="tx1"/>
                </a:solidFill>
                <a:latin typeface="+mn-lt"/>
                <a:ea typeface="+mn-ea"/>
                <a:cs typeface="+mn-cs"/>
                <a:sym typeface="Wingdings"/>
              </a:rPr>
              <a:t>Health equity</a:t>
            </a:r>
          </a:p>
          <a:p>
            <a:pPr>
              <a:spcBef>
                <a:spcPts val="600"/>
              </a:spcBef>
            </a:pPr>
            <a:r>
              <a:rPr lang="en-US" sz="1500" kern="1200">
                <a:solidFill>
                  <a:schemeClr val="tx1"/>
                </a:solidFill>
                <a:latin typeface="+mn-lt"/>
                <a:ea typeface="+mn-ea"/>
                <a:cs typeface="+mn-cs"/>
                <a:sym typeface="Wingdings"/>
              </a:rPr>
              <a:t>Seven generations</a:t>
            </a:r>
            <a:endParaRPr lang="en-US" sz="1500" kern="1200">
              <a:solidFill>
                <a:schemeClr val="tx1"/>
              </a:solidFill>
              <a:latin typeface="+mn-lt"/>
              <a:ea typeface="+mn-ea"/>
              <a:cs typeface="+mn-cs"/>
            </a:endParaRPr>
          </a:p>
        </p:txBody>
      </p:sp>
      <p:sp>
        <p:nvSpPr>
          <p:cNvPr id="35" name="Oval 34"/>
          <p:cNvSpPr/>
          <p:nvPr/>
        </p:nvSpPr>
        <p:spPr>
          <a:xfrm>
            <a:off x="888977" y="1553050"/>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37" name="Oval 36"/>
          <p:cNvSpPr/>
          <p:nvPr/>
        </p:nvSpPr>
        <p:spPr>
          <a:xfrm>
            <a:off x="8153413" y="1651085"/>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rgbClr val="349D96"/>
              </a:solidFill>
            </a:endParaRPr>
          </a:p>
        </p:txBody>
      </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a:t>DOH Strategic Plan</a:t>
            </a:r>
          </a:p>
        </p:txBody>
      </p:sp>
      <p:sp>
        <p:nvSpPr>
          <p:cNvPr id="3" name="Oval 2">
            <a:extLst>
              <a:ext uri="{FF2B5EF4-FFF2-40B4-BE49-F238E27FC236}">
                <a16:creationId xmlns:a16="http://schemas.microsoft.com/office/drawing/2014/main" id="{2F451CED-C452-E27D-020B-16FEBBA6F2B9}"/>
              </a:ext>
            </a:extLst>
          </p:cNvPr>
          <p:cNvSpPr/>
          <p:nvPr/>
        </p:nvSpPr>
        <p:spPr>
          <a:xfrm>
            <a:off x="4508490" y="1553050"/>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4" name="Oval 3">
            <a:extLst>
              <a:ext uri="{FF2B5EF4-FFF2-40B4-BE49-F238E27FC236}">
                <a16:creationId xmlns:a16="http://schemas.microsoft.com/office/drawing/2014/main" id="{3747D025-EE52-49F7-DE44-C378F29C3E6B}"/>
              </a:ext>
            </a:extLst>
          </p:cNvPr>
          <p:cNvSpPr/>
          <p:nvPr/>
        </p:nvSpPr>
        <p:spPr>
          <a:xfrm>
            <a:off x="8148316" y="1553050"/>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5" name="Oval 4">
            <a:extLst>
              <a:ext uri="{FF2B5EF4-FFF2-40B4-BE49-F238E27FC236}">
                <a16:creationId xmlns:a16="http://schemas.microsoft.com/office/drawing/2014/main" id="{B641F315-1AC5-4479-CA19-F1FC935177A5}"/>
              </a:ext>
            </a:extLst>
          </p:cNvPr>
          <p:cNvSpPr/>
          <p:nvPr/>
        </p:nvSpPr>
        <p:spPr>
          <a:xfrm>
            <a:off x="888977" y="4161635"/>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6" name="Oval 5">
            <a:extLst>
              <a:ext uri="{FF2B5EF4-FFF2-40B4-BE49-F238E27FC236}">
                <a16:creationId xmlns:a16="http://schemas.microsoft.com/office/drawing/2014/main" id="{E4F8C32E-FEA4-236F-6E88-64C0A27BEB84}"/>
              </a:ext>
            </a:extLst>
          </p:cNvPr>
          <p:cNvSpPr/>
          <p:nvPr/>
        </p:nvSpPr>
        <p:spPr>
          <a:xfrm>
            <a:off x="4506293" y="4161634"/>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7" name="Oval 6">
            <a:extLst>
              <a:ext uri="{FF2B5EF4-FFF2-40B4-BE49-F238E27FC236}">
                <a16:creationId xmlns:a16="http://schemas.microsoft.com/office/drawing/2014/main" id="{CC43CDDB-16A4-71BE-006B-473101DFF126}"/>
              </a:ext>
            </a:extLst>
          </p:cNvPr>
          <p:cNvSpPr/>
          <p:nvPr/>
        </p:nvSpPr>
        <p:spPr>
          <a:xfrm>
            <a:off x="8159142" y="4161634"/>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Tree>
    <p:extLst>
      <p:ext uri="{BB962C8B-B14F-4D97-AF65-F5344CB8AC3E}">
        <p14:creationId xmlns:p14="http://schemas.microsoft.com/office/powerpoint/2010/main" val="3506937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16" name="Oval 15"/>
          <p:cNvSpPr/>
          <p:nvPr/>
        </p:nvSpPr>
        <p:spPr>
          <a:xfrm>
            <a:off x="6417130"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1" name="Text Placeholder 19"/>
          <p:cNvSpPr>
            <a:spLocks noGrp="1"/>
          </p:cNvSpPr>
          <p:nvPr userDrawn="1">
            <p:ph type="body" sz="quarter" idx="23" hasCustomPrompt="1"/>
          </p:nvPr>
        </p:nvSpPr>
        <p:spPr>
          <a:xfrm>
            <a:off x="7047597" y="2106227"/>
            <a:ext cx="4011964" cy="373362"/>
          </a:xfrm>
        </p:spPr>
        <p:txBody>
          <a:bodyPr>
            <a:noAutofit/>
          </a:bodyPr>
          <a:lstStyle>
            <a:lvl1pPr marL="0" indent="0">
              <a:buNone/>
              <a:defRPr sz="2200" b="1">
                <a:solidFill>
                  <a:schemeClr val="tx1"/>
                </a:solidFill>
                <a:latin typeface="+mn-lt"/>
              </a:defRPr>
            </a:lvl1pPr>
          </a:lstStyle>
          <a:p>
            <a:pPr lvl="0"/>
            <a:r>
              <a:rPr lang="en-US"/>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sp>
        <p:nvSpPr>
          <p:cNvPr id="24" name="Text Placeholder 22"/>
          <p:cNvSpPr>
            <a:spLocks noGrp="1"/>
          </p:cNvSpPr>
          <p:nvPr userDrawn="1">
            <p:ph type="body" sz="quarter" idx="25" hasCustomPrompt="1"/>
          </p:nvPr>
        </p:nvSpPr>
        <p:spPr>
          <a:xfrm>
            <a:off x="7048477"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Text…</a:t>
            </a:r>
          </a:p>
        </p:txBody>
      </p:sp>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a:t>
            </a:r>
            <a:r>
              <a:rPr lang="en-US" sz="1800" baseline="0">
                <a:solidFill>
                  <a:srgbClr val="2699BB"/>
                </a:solidFill>
                <a:latin typeface="Century Gothic" panose="020B0502020202020204" pitchFamily="34" charset="0"/>
              </a:rPr>
              <a:t>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a:t>Unordered List 1</a:t>
            </a:r>
          </a:p>
        </p:txBody>
      </p:sp>
    </p:spTree>
    <p:extLst>
      <p:ext uri="{BB962C8B-B14F-4D97-AF65-F5344CB8AC3E}">
        <p14:creationId xmlns:p14="http://schemas.microsoft.com/office/powerpoint/2010/main" val="3208812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14" name="Oval 13"/>
          <p:cNvSpPr/>
          <p:nvPr userDrawn="1"/>
        </p:nvSpPr>
        <p:spPr>
          <a:xfrm>
            <a:off x="4585455"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17" name="Oval 16"/>
          <p:cNvSpPr/>
          <p:nvPr userDrawn="1"/>
        </p:nvSpPr>
        <p:spPr>
          <a:xfrm>
            <a:off x="8180879"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a:solidFill>
                  <a:srgbClr val="2699BB"/>
                </a:solidFill>
                <a:sym typeface="Wingdings" panose="05000000000000000000" pitchFamily="2" charset="2"/>
              </a:rPr>
              <a:t></a:t>
            </a:r>
            <a:endParaRPr lang="en-US" sz="4000">
              <a:solidFill>
                <a:srgbClr val="2699BB"/>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22494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811785"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22476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81119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a:t>
            </a:r>
            <a:r>
              <a:rPr lang="en-US" sz="1800" baseline="0">
                <a:solidFill>
                  <a:srgbClr val="2699BB"/>
                </a:solidFill>
                <a:latin typeface="Century Gothic" panose="020B0502020202020204" pitchFamily="34" charset="0"/>
              </a:rPr>
              <a:t>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a:t>Unordered List 2</a:t>
            </a:r>
          </a:p>
        </p:txBody>
      </p:sp>
    </p:spTree>
    <p:extLst>
      <p:ext uri="{BB962C8B-B14F-4D97-AF65-F5344CB8AC3E}">
        <p14:creationId xmlns:p14="http://schemas.microsoft.com/office/powerpoint/2010/main" val="312205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2699BB"/>
              </a:buClr>
              <a:defRPr sz="2200" baseline="0">
                <a:solidFill>
                  <a:schemeClr val="tx1"/>
                </a:solidFill>
                <a:latin typeface="+mn-lt"/>
              </a:defRPr>
            </a:lvl1pPr>
            <a:lvl2pPr>
              <a:buClr>
                <a:srgbClr val="2699BB"/>
              </a:buClr>
              <a:defRPr sz="2200">
                <a:solidFill>
                  <a:schemeClr val="tx1"/>
                </a:solidFill>
                <a:latin typeface="+mn-lt"/>
              </a:defRPr>
            </a:lvl2pPr>
            <a:lvl3pPr>
              <a:buClr>
                <a:srgbClr val="2699BB"/>
              </a:buClr>
              <a:defRPr sz="2000">
                <a:solidFill>
                  <a:schemeClr val="tx1"/>
                </a:solidFill>
                <a:latin typeface="+mn-lt"/>
              </a:defRPr>
            </a:lvl3pPr>
            <a:lvl4pPr>
              <a:buClr>
                <a:srgbClr val="2699BB"/>
              </a:buClr>
              <a:defRPr sz="1800">
                <a:solidFill>
                  <a:schemeClr val="tx1"/>
                </a:solidFill>
                <a:latin typeface="+mn-lt"/>
              </a:defRPr>
            </a:lvl4pPr>
          </a:lstStyle>
          <a:p>
            <a:pPr lvl="0"/>
            <a:r>
              <a:rPr lang="en-US"/>
              <a:t>First level</a:t>
            </a:r>
          </a:p>
          <a:p>
            <a:pPr lvl="1"/>
            <a:r>
              <a:rPr lang="en-US"/>
              <a:t>Second level</a:t>
            </a:r>
          </a:p>
          <a:p>
            <a:pPr lvl="2"/>
            <a:r>
              <a:rPr lang="en-US"/>
              <a:t>Third level</a:t>
            </a:r>
          </a:p>
          <a:p>
            <a:pPr lvl="3"/>
            <a:r>
              <a:rPr lang="en-US"/>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267716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pic>
        <p:nvPicPr>
          <p:cNvPr id="13" name="Picture 12" descr="Photo of the Seattle skyline with Space Needle in foreground and Mount Rainier in the background."/>
          <p:cNvPicPr>
            <a:picLocks noChangeAspect="1"/>
          </p:cNvPicPr>
          <p:nvPr userDrawn="1"/>
        </p:nvPicPr>
        <p:blipFill rotWithShape="1">
          <a:blip r:embed="rId2">
            <a:extLst>
              <a:ext uri="{28A0092B-C50C-407E-A947-70E740481C1C}">
                <a14:useLocalDpi xmlns:a14="http://schemas.microsoft.com/office/drawing/2010/main" val="0"/>
              </a:ext>
            </a:extLst>
          </a:blip>
          <a:srcRect t="10518" b="14482"/>
          <a:stretch/>
        </p:blipFill>
        <p:spPr>
          <a:xfrm>
            <a:off x="0" y="-1"/>
            <a:ext cx="12192000" cy="4572001"/>
          </a:xfrm>
          <a:prstGeom prst="rect">
            <a:avLst/>
          </a:prstGeom>
        </p:spPr>
      </p:pic>
      <p:pic>
        <p:nvPicPr>
          <p:cNvPr id="2" name="Picture 1">
            <a:extLst>
              <a:ext uri="{FF2B5EF4-FFF2-40B4-BE49-F238E27FC236}">
                <a16:creationId xmlns:a16="http://schemas.microsoft.com/office/drawing/2014/main" id="{E4F9FDC6-C3FC-7CD3-1153-CD516B189E8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542542D7-D64B-4CFA-F60D-1747E11B28A1}"/>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0C2AE6F5-BA6F-E7D6-7601-3637B6168D9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146275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5122282"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700242"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5122104"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699656"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5" name="Oval 14"/>
          <p:cNvSpPr/>
          <p:nvPr userDrawn="1"/>
        </p:nvSpPr>
        <p:spPr>
          <a:xfrm>
            <a:off x="861134" y="2038158"/>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1</a:t>
            </a:r>
          </a:p>
        </p:txBody>
      </p:sp>
      <p:sp>
        <p:nvSpPr>
          <p:cNvPr id="16" name="Oval 15"/>
          <p:cNvSpPr/>
          <p:nvPr userDrawn="1"/>
        </p:nvSpPr>
        <p:spPr>
          <a:xfrm>
            <a:off x="4452002" y="2038157"/>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2</a:t>
            </a:r>
          </a:p>
        </p:txBody>
      </p:sp>
      <p:sp>
        <p:nvSpPr>
          <p:cNvPr id="20" name="Oval 19"/>
          <p:cNvSpPr/>
          <p:nvPr userDrawn="1"/>
        </p:nvSpPr>
        <p:spPr>
          <a:xfrm>
            <a:off x="8038548" y="2038156"/>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a:t>Number List 1</a:t>
            </a:r>
          </a:p>
        </p:txBody>
      </p:sp>
    </p:spTree>
    <p:extLst>
      <p:ext uri="{BB962C8B-B14F-4D97-AF65-F5344CB8AC3E}">
        <p14:creationId xmlns:p14="http://schemas.microsoft.com/office/powerpoint/2010/main" val="8351351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a:t>
            </a:r>
            <a:r>
              <a:rPr lang="en-US" sz="1800" baseline="0">
                <a:solidFill>
                  <a:srgbClr val="2699BB"/>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a:t>Number List 2: Traditional</a:t>
            </a:r>
          </a:p>
        </p:txBody>
      </p:sp>
    </p:spTree>
    <p:extLst>
      <p:ext uri="{BB962C8B-B14F-4D97-AF65-F5344CB8AC3E}">
        <p14:creationId xmlns:p14="http://schemas.microsoft.com/office/powerpoint/2010/main" val="27754518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616608"/>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9" name="Text Placeholder 2"/>
          <p:cNvSpPr>
            <a:spLocks noGrp="1"/>
          </p:cNvSpPr>
          <p:nvPr>
            <p:ph type="body" sz="quarter" idx="23" hasCustomPrompt="1"/>
          </p:nvPr>
        </p:nvSpPr>
        <p:spPr>
          <a:xfrm>
            <a:off x="4893857" y="2616606"/>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2" name="Text Placeholder 2"/>
          <p:cNvSpPr>
            <a:spLocks noGrp="1"/>
          </p:cNvSpPr>
          <p:nvPr>
            <p:ph type="body" sz="quarter" idx="24" hasCustomPrompt="1"/>
          </p:nvPr>
        </p:nvSpPr>
        <p:spPr>
          <a:xfrm>
            <a:off x="8123306" y="2616610"/>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5" name="Text Placeholder 4"/>
          <p:cNvSpPr>
            <a:spLocks noGrp="1"/>
          </p:cNvSpPr>
          <p:nvPr>
            <p:ph type="body" sz="quarter" idx="25" hasCustomPrompt="1"/>
          </p:nvPr>
        </p:nvSpPr>
        <p:spPr>
          <a:xfrm>
            <a:off x="1693987" y="2992984"/>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6" name="Text Placeholder 4"/>
          <p:cNvSpPr>
            <a:spLocks noGrp="1"/>
          </p:cNvSpPr>
          <p:nvPr>
            <p:ph type="body" sz="quarter" idx="26" hasCustomPrompt="1"/>
          </p:nvPr>
        </p:nvSpPr>
        <p:spPr>
          <a:xfrm>
            <a:off x="4893679" y="2992982"/>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27" name="Text Placeholder 4"/>
          <p:cNvSpPr>
            <a:spLocks noGrp="1"/>
          </p:cNvSpPr>
          <p:nvPr>
            <p:ph type="body" sz="quarter" idx="27" hasCustomPrompt="1"/>
          </p:nvPr>
        </p:nvSpPr>
        <p:spPr>
          <a:xfrm>
            <a:off x="8122719" y="2992986"/>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a:t>Text…</a:t>
            </a:r>
          </a:p>
        </p:txBody>
      </p:sp>
      <p:sp>
        <p:nvSpPr>
          <p:cNvPr id="14" name="Oval 13"/>
          <p:cNvSpPr/>
          <p:nvPr/>
        </p:nvSpPr>
        <p:spPr>
          <a:xfrm>
            <a:off x="2496566" y="1604609"/>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7" name="Oval 16"/>
          <p:cNvSpPr/>
          <p:nvPr/>
        </p:nvSpPr>
        <p:spPr>
          <a:xfrm>
            <a:off x="5688064" y="1604609"/>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1" name="Oval 20"/>
          <p:cNvSpPr/>
          <p:nvPr/>
        </p:nvSpPr>
        <p:spPr>
          <a:xfrm>
            <a:off x="8927312" y="1614127"/>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a:t>
            </a:r>
            <a:r>
              <a:rPr lang="en-US" sz="1800" baseline="0">
                <a:solidFill>
                  <a:srgbClr val="2699BB"/>
                </a:solidFill>
                <a:latin typeface="Century Gothic" panose="020B0502020202020204" pitchFamily="34" charset="0"/>
              </a:rPr>
              <a:t>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a:t>Icon List (insert icons inside the circles)</a:t>
            </a:r>
          </a:p>
        </p:txBody>
      </p:sp>
    </p:spTree>
    <p:extLst>
      <p:ext uri="{BB962C8B-B14F-4D97-AF65-F5344CB8AC3E}">
        <p14:creationId xmlns:p14="http://schemas.microsoft.com/office/powerpoint/2010/main" val="12230330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4468"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Washington State Population Served</a:t>
            </a:r>
          </a:p>
        </p:txBody>
      </p:sp>
      <p:cxnSp>
        <p:nvCxnSpPr>
          <p:cNvPr id="125" name="Straight Connector 124"/>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35" name="TextBox 134"/>
          <p:cNvSpPr txBox="1"/>
          <p:nvPr userDrawn="1"/>
        </p:nvSpPr>
        <p:spPr>
          <a:xfrm>
            <a:off x="8832913" y="3836351"/>
            <a:ext cx="1473881" cy="553998"/>
          </a:xfrm>
          <a:prstGeom prst="rect">
            <a:avLst/>
          </a:prstGeom>
          <a:noFill/>
          <a:effectLst/>
        </p:spPr>
        <p:txBody>
          <a:bodyPr wrap="square" rtlCol="0">
            <a:spAutoFit/>
          </a:bodyPr>
          <a:lstStyle/>
          <a:p>
            <a:r>
              <a:rPr lang="en-US" sz="1000" b="1">
                <a:solidFill>
                  <a:schemeClr val="tx1"/>
                </a:solidFill>
                <a:latin typeface="+mn-lt"/>
              </a:rPr>
              <a:t>*</a:t>
            </a:r>
            <a:r>
              <a:rPr lang="en-US" sz="1000" b="1" kern="1200">
                <a:solidFill>
                  <a:schemeClr val="tx1"/>
                </a:solidFill>
                <a:latin typeface="+mn-lt"/>
                <a:ea typeface="+mn-ea"/>
                <a:cs typeface="+mn-cs"/>
              </a:rPr>
              <a:t>Agency leader is both director and health officer (2)</a:t>
            </a:r>
          </a:p>
        </p:txBody>
      </p:sp>
      <p:sp>
        <p:nvSpPr>
          <p:cNvPr id="137" name="TextBox 136"/>
          <p:cNvSpPr txBox="1"/>
          <p:nvPr/>
        </p:nvSpPr>
        <p:spPr>
          <a:xfrm>
            <a:off x="8829929" y="4706438"/>
            <a:ext cx="2620283" cy="579646"/>
          </a:xfrm>
          <a:prstGeom prst="rect">
            <a:avLst/>
          </a:prstGeom>
          <a:noFill/>
          <a:ln w="12700">
            <a:solidFill>
              <a:schemeClr val="bg1"/>
            </a:solidFill>
          </a:ln>
          <a:effectLst/>
        </p:spPr>
        <p:txBody>
          <a:bodyPr wrap="square" rtlCol="0">
            <a:spAutoFit/>
          </a:bodyPr>
          <a:lstStyle/>
          <a:p>
            <a:r>
              <a:rPr lang="en-US" sz="1000" b="1">
                <a:solidFill>
                  <a:schemeClr val="tx1"/>
                </a:solidFill>
                <a:latin typeface="+mn-lt"/>
              </a:rPr>
              <a:t>Washington State Total Population </a:t>
            </a:r>
            <a:r>
              <a:rPr lang="en-US" sz="1000" b="1" i="1">
                <a:solidFill>
                  <a:schemeClr val="tx1"/>
                </a:solidFill>
                <a:latin typeface="+mn-lt"/>
              </a:rPr>
              <a:t>(estimate)</a:t>
            </a:r>
          </a:p>
          <a:p>
            <a:r>
              <a:rPr lang="en-US" sz="1000" b="1">
                <a:solidFill>
                  <a:schemeClr val="tx1"/>
                </a:solidFill>
                <a:latin typeface="+mn-lt"/>
              </a:rPr>
              <a:t>April 2019: 7,546,410</a:t>
            </a:r>
          </a:p>
          <a:p>
            <a:pPr>
              <a:spcBef>
                <a:spcPts val="200"/>
              </a:spcBef>
            </a:pPr>
            <a:r>
              <a:rPr lang="en-US" sz="1000" b="1" i="1">
                <a:solidFill>
                  <a:schemeClr val="tx1"/>
                </a:solidFill>
                <a:latin typeface="+mn-lt"/>
              </a:rPr>
              <a:t>Source: </a:t>
            </a:r>
            <a:r>
              <a:rPr lang="en-US" sz="1000" b="1">
                <a:solidFill>
                  <a:schemeClr val="tx1"/>
                </a:solidFill>
                <a:latin typeface="+mn-lt"/>
              </a:rPr>
              <a:t>Office of Financial Management</a:t>
            </a:r>
          </a:p>
        </p:txBody>
      </p:sp>
      <p:sp>
        <p:nvSpPr>
          <p:cNvPr id="185" name="Freeform 26"/>
          <p:cNvSpPr>
            <a:spLocks/>
          </p:cNvSpPr>
          <p:nvPr/>
        </p:nvSpPr>
        <p:spPr bwMode="auto">
          <a:xfrm>
            <a:off x="3026882" y="2598471"/>
            <a:ext cx="1442899" cy="723294"/>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6" name="Freeform 5"/>
          <p:cNvSpPr>
            <a:spLocks/>
          </p:cNvSpPr>
          <p:nvPr/>
        </p:nvSpPr>
        <p:spPr bwMode="auto">
          <a:xfrm>
            <a:off x="5982022" y="3982630"/>
            <a:ext cx="1386835" cy="755274"/>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7" name="Freeform 6"/>
          <p:cNvSpPr>
            <a:spLocks/>
          </p:cNvSpPr>
          <p:nvPr/>
        </p:nvSpPr>
        <p:spPr bwMode="auto">
          <a:xfrm>
            <a:off x="7874905" y="5047016"/>
            <a:ext cx="566538" cy="650205"/>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8" name="Freeform 7"/>
          <p:cNvSpPr>
            <a:spLocks/>
          </p:cNvSpPr>
          <p:nvPr/>
        </p:nvSpPr>
        <p:spPr bwMode="auto">
          <a:xfrm>
            <a:off x="5478925" y="4748562"/>
            <a:ext cx="947179" cy="1230365"/>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89" name="Freeform 8"/>
          <p:cNvSpPr>
            <a:spLocks/>
          </p:cNvSpPr>
          <p:nvPr/>
        </p:nvSpPr>
        <p:spPr bwMode="auto">
          <a:xfrm>
            <a:off x="4204217" y="2266516"/>
            <a:ext cx="1271757" cy="1767886"/>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0" name="Freeform 9"/>
          <p:cNvSpPr>
            <a:spLocks/>
          </p:cNvSpPr>
          <p:nvPr/>
        </p:nvSpPr>
        <p:spPr bwMode="auto">
          <a:xfrm>
            <a:off x="769585" y="2385289"/>
            <a:ext cx="1766003" cy="782682"/>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1" name="Freeform 10"/>
          <p:cNvSpPr>
            <a:spLocks/>
          </p:cNvSpPr>
          <p:nvPr/>
        </p:nvSpPr>
        <p:spPr bwMode="auto">
          <a:xfrm>
            <a:off x="2565094" y="5662199"/>
            <a:ext cx="554734" cy="706546"/>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2" name="Freeform 11"/>
          <p:cNvSpPr>
            <a:spLocks/>
          </p:cNvSpPr>
          <p:nvPr/>
        </p:nvSpPr>
        <p:spPr bwMode="auto">
          <a:xfrm>
            <a:off x="7094440" y="4858198"/>
            <a:ext cx="666862" cy="855773"/>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3" name="Freeform 12"/>
          <p:cNvSpPr>
            <a:spLocks/>
          </p:cNvSpPr>
          <p:nvPr/>
        </p:nvSpPr>
        <p:spPr bwMode="auto">
          <a:xfrm>
            <a:off x="2156420" y="5194720"/>
            <a:ext cx="979637" cy="750707"/>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4" name="Freeform 13"/>
          <p:cNvSpPr>
            <a:spLocks/>
          </p:cNvSpPr>
          <p:nvPr/>
        </p:nvSpPr>
        <p:spPr bwMode="auto">
          <a:xfrm>
            <a:off x="5030415" y="2794901"/>
            <a:ext cx="1304217" cy="1289751"/>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5" name="Freeform 14"/>
          <p:cNvSpPr>
            <a:spLocks/>
          </p:cNvSpPr>
          <p:nvPr/>
        </p:nvSpPr>
        <p:spPr bwMode="auto">
          <a:xfrm>
            <a:off x="6408400" y="1608697"/>
            <a:ext cx="728827" cy="1604955"/>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6" name="Freeform 15"/>
          <p:cNvSpPr>
            <a:spLocks/>
          </p:cNvSpPr>
          <p:nvPr/>
        </p:nvSpPr>
        <p:spPr bwMode="auto">
          <a:xfrm>
            <a:off x="5897926" y="4710494"/>
            <a:ext cx="1243727" cy="772023"/>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7" name="Freeform 16"/>
          <p:cNvSpPr>
            <a:spLocks/>
          </p:cNvSpPr>
          <p:nvPr/>
        </p:nvSpPr>
        <p:spPr bwMode="auto">
          <a:xfrm>
            <a:off x="7470658" y="4733336"/>
            <a:ext cx="634404" cy="971501"/>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8" name="Freeform 17"/>
          <p:cNvSpPr>
            <a:spLocks/>
          </p:cNvSpPr>
          <p:nvPr/>
        </p:nvSpPr>
        <p:spPr bwMode="auto">
          <a:xfrm>
            <a:off x="5312259" y="3050720"/>
            <a:ext cx="1041602" cy="1848591"/>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99" name="Freeform 18"/>
          <p:cNvSpPr>
            <a:spLocks/>
          </p:cNvSpPr>
          <p:nvPr/>
        </p:nvSpPr>
        <p:spPr bwMode="auto">
          <a:xfrm>
            <a:off x="1104491" y="3579107"/>
            <a:ext cx="1146352" cy="1059820"/>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0" name="Freeform 19"/>
          <p:cNvSpPr>
            <a:spLocks/>
          </p:cNvSpPr>
          <p:nvPr/>
        </p:nvSpPr>
        <p:spPr bwMode="auto">
          <a:xfrm>
            <a:off x="3928325" y="3569972"/>
            <a:ext cx="1507815" cy="1174022"/>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1" name="Freeform 20"/>
          <p:cNvSpPr>
            <a:spLocks/>
          </p:cNvSpPr>
          <p:nvPr/>
        </p:nvSpPr>
        <p:spPr bwMode="auto">
          <a:xfrm>
            <a:off x="3755708" y="5694174"/>
            <a:ext cx="1742397" cy="606045"/>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2" name="Freeform 21"/>
          <p:cNvSpPr>
            <a:spLocks/>
          </p:cNvSpPr>
          <p:nvPr/>
        </p:nvSpPr>
        <p:spPr bwMode="auto">
          <a:xfrm>
            <a:off x="2026589" y="4631311"/>
            <a:ext cx="1991733" cy="595388"/>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3" name="Freeform 22"/>
          <p:cNvSpPr>
            <a:spLocks/>
          </p:cNvSpPr>
          <p:nvPr/>
        </p:nvSpPr>
        <p:spPr bwMode="auto">
          <a:xfrm>
            <a:off x="6333156" y="3049198"/>
            <a:ext cx="1150779" cy="963885"/>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4" name="Freeform 23"/>
          <p:cNvSpPr>
            <a:spLocks/>
          </p:cNvSpPr>
          <p:nvPr/>
        </p:nvSpPr>
        <p:spPr bwMode="auto">
          <a:xfrm>
            <a:off x="4488961" y="1620879"/>
            <a:ext cx="1959275" cy="1460295"/>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5" name="Freeform 24"/>
          <p:cNvSpPr>
            <a:spLocks/>
          </p:cNvSpPr>
          <p:nvPr/>
        </p:nvSpPr>
        <p:spPr bwMode="auto">
          <a:xfrm>
            <a:off x="7585735" y="1561493"/>
            <a:ext cx="604896" cy="1327819"/>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6" name="Freeform 25"/>
          <p:cNvSpPr>
            <a:spLocks/>
          </p:cNvSpPr>
          <p:nvPr/>
        </p:nvSpPr>
        <p:spPr bwMode="auto">
          <a:xfrm>
            <a:off x="3105076" y="5212994"/>
            <a:ext cx="745054" cy="11542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7" name="Freeform 206"/>
          <p:cNvSpPr>
            <a:spLocks/>
          </p:cNvSpPr>
          <p:nvPr/>
        </p:nvSpPr>
        <p:spPr bwMode="auto">
          <a:xfrm>
            <a:off x="7454429" y="2867992"/>
            <a:ext cx="796693" cy="1110069"/>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8" name="Freeform 207"/>
          <p:cNvSpPr>
            <a:spLocks/>
          </p:cNvSpPr>
          <p:nvPr/>
        </p:nvSpPr>
        <p:spPr bwMode="auto">
          <a:xfrm>
            <a:off x="6886416" y="1576721"/>
            <a:ext cx="923574" cy="1679569"/>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09" name="Freeform 208"/>
          <p:cNvSpPr>
            <a:spLocks/>
          </p:cNvSpPr>
          <p:nvPr/>
        </p:nvSpPr>
        <p:spPr bwMode="auto">
          <a:xfrm>
            <a:off x="2206582" y="4099881"/>
            <a:ext cx="973736" cy="596909"/>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0" name="Freeform 209"/>
          <p:cNvSpPr>
            <a:spLocks/>
          </p:cNvSpPr>
          <p:nvPr/>
        </p:nvSpPr>
        <p:spPr bwMode="auto">
          <a:xfrm>
            <a:off x="6319878" y="4897789"/>
            <a:ext cx="1048979" cy="843591"/>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1" name="Freeform 210"/>
          <p:cNvSpPr>
            <a:spLocks/>
          </p:cNvSpPr>
          <p:nvPr/>
        </p:nvSpPr>
        <p:spPr bwMode="auto">
          <a:xfrm>
            <a:off x="7088540" y="3949129"/>
            <a:ext cx="1214219" cy="1152705"/>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r>
              <a:rPr lang="en-US" sz="800">
                <a:solidFill>
                  <a:schemeClr val="tx1">
                    <a:lumMod val="75000"/>
                    <a:lumOff val="25000"/>
                  </a:schemeClr>
                </a:solidFill>
                <a:latin typeface="Century Gothic" panose="020B0502020202020204" pitchFamily="34" charset="0"/>
              </a:rPr>
              <a:t> </a:t>
            </a:r>
          </a:p>
        </p:txBody>
      </p:sp>
      <p:sp>
        <p:nvSpPr>
          <p:cNvPr id="212" name="Freeform 211"/>
          <p:cNvSpPr>
            <a:spLocks/>
          </p:cNvSpPr>
          <p:nvPr/>
        </p:nvSpPr>
        <p:spPr bwMode="auto">
          <a:xfrm>
            <a:off x="3844228" y="4270426"/>
            <a:ext cx="1653875" cy="1434409"/>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3" name="Freeform 212"/>
          <p:cNvSpPr>
            <a:spLocks/>
          </p:cNvSpPr>
          <p:nvPr/>
        </p:nvSpPr>
        <p:spPr bwMode="auto">
          <a:xfrm>
            <a:off x="2684600" y="2440106"/>
            <a:ext cx="393920" cy="709590"/>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4" name="Freeform 213"/>
          <p:cNvSpPr>
            <a:spLocks/>
          </p:cNvSpPr>
          <p:nvPr/>
        </p:nvSpPr>
        <p:spPr bwMode="auto">
          <a:xfrm>
            <a:off x="2905904" y="2639584"/>
            <a:ext cx="172618" cy="301501"/>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5" name="Freeform 214"/>
          <p:cNvSpPr>
            <a:spLocks/>
          </p:cNvSpPr>
          <p:nvPr/>
        </p:nvSpPr>
        <p:spPr bwMode="auto">
          <a:xfrm>
            <a:off x="874335" y="2819267"/>
            <a:ext cx="1945995" cy="814660"/>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6" name="Freeform 215"/>
          <p:cNvSpPr>
            <a:spLocks/>
          </p:cNvSpPr>
          <p:nvPr/>
        </p:nvSpPr>
        <p:spPr bwMode="auto">
          <a:xfrm>
            <a:off x="2693452" y="2889311"/>
            <a:ext cx="72292" cy="120296"/>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7" name="Freeform 216"/>
          <p:cNvSpPr>
            <a:spLocks/>
          </p:cNvSpPr>
          <p:nvPr/>
        </p:nvSpPr>
        <p:spPr bwMode="auto">
          <a:xfrm>
            <a:off x="2523784" y="2822312"/>
            <a:ext cx="45736" cy="45682"/>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8" name="Freeform 217"/>
          <p:cNvSpPr>
            <a:spLocks/>
          </p:cNvSpPr>
          <p:nvPr/>
        </p:nvSpPr>
        <p:spPr bwMode="auto">
          <a:xfrm>
            <a:off x="2398380" y="3081174"/>
            <a:ext cx="556210" cy="735477"/>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19" name="Freeform 218"/>
          <p:cNvSpPr>
            <a:spLocks/>
          </p:cNvSpPr>
          <p:nvPr/>
        </p:nvSpPr>
        <p:spPr bwMode="auto">
          <a:xfrm>
            <a:off x="2839512" y="3378106"/>
            <a:ext cx="95898" cy="194909"/>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0" name="Freeform 219"/>
          <p:cNvSpPr>
            <a:spLocks/>
          </p:cNvSpPr>
          <p:nvPr/>
        </p:nvSpPr>
        <p:spPr bwMode="auto">
          <a:xfrm>
            <a:off x="2920656" y="3620221"/>
            <a:ext cx="44260" cy="48727"/>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1" name="Freeform 220"/>
          <p:cNvSpPr>
            <a:spLocks/>
          </p:cNvSpPr>
          <p:nvPr/>
        </p:nvSpPr>
        <p:spPr bwMode="auto">
          <a:xfrm>
            <a:off x="1300713" y="4606948"/>
            <a:ext cx="730302" cy="762886"/>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2" name="Freeform 221"/>
          <p:cNvSpPr>
            <a:spLocks/>
          </p:cNvSpPr>
          <p:nvPr/>
        </p:nvSpPr>
        <p:spPr bwMode="auto">
          <a:xfrm>
            <a:off x="1402514" y="5010470"/>
            <a:ext cx="60490" cy="120296"/>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3" name="Freeform 222"/>
          <p:cNvSpPr>
            <a:spLocks/>
          </p:cNvSpPr>
          <p:nvPr/>
        </p:nvSpPr>
        <p:spPr bwMode="auto">
          <a:xfrm>
            <a:off x="2681648" y="4116629"/>
            <a:ext cx="64916" cy="85272"/>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4" name="Freeform 223"/>
          <p:cNvSpPr>
            <a:spLocks/>
          </p:cNvSpPr>
          <p:nvPr/>
        </p:nvSpPr>
        <p:spPr bwMode="auto">
          <a:xfrm>
            <a:off x="2709680" y="3941516"/>
            <a:ext cx="1301265" cy="817704"/>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5" name="Freeform 224"/>
          <p:cNvSpPr>
            <a:spLocks/>
          </p:cNvSpPr>
          <p:nvPr/>
        </p:nvSpPr>
        <p:spPr bwMode="auto">
          <a:xfrm>
            <a:off x="2604928" y="3805994"/>
            <a:ext cx="286218" cy="327386"/>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6" name="Freeform 225"/>
          <p:cNvSpPr>
            <a:spLocks/>
          </p:cNvSpPr>
          <p:nvPr/>
        </p:nvSpPr>
        <p:spPr bwMode="auto">
          <a:xfrm>
            <a:off x="2700828" y="4070947"/>
            <a:ext cx="78194" cy="59386"/>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7" name="Freeform 226"/>
          <p:cNvSpPr>
            <a:spLocks/>
          </p:cNvSpPr>
          <p:nvPr/>
        </p:nvSpPr>
        <p:spPr bwMode="auto">
          <a:xfrm>
            <a:off x="2447068" y="2182766"/>
            <a:ext cx="118030" cy="6395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8" name="Freeform 227"/>
          <p:cNvSpPr>
            <a:spLocks/>
          </p:cNvSpPr>
          <p:nvPr/>
        </p:nvSpPr>
        <p:spPr bwMode="auto">
          <a:xfrm>
            <a:off x="2281826" y="2144698"/>
            <a:ext cx="227204" cy="242114"/>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29" name="Freeform 228"/>
          <p:cNvSpPr>
            <a:spLocks/>
          </p:cNvSpPr>
          <p:nvPr/>
        </p:nvSpPr>
        <p:spPr bwMode="auto">
          <a:xfrm>
            <a:off x="2523784" y="2213220"/>
            <a:ext cx="149010" cy="207090"/>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0" name="Freeform 229"/>
          <p:cNvSpPr>
            <a:spLocks/>
          </p:cNvSpPr>
          <p:nvPr/>
        </p:nvSpPr>
        <p:spPr bwMode="auto">
          <a:xfrm>
            <a:off x="2630010" y="2169061"/>
            <a:ext cx="63440" cy="7765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1" name="Freeform 230"/>
          <p:cNvSpPr>
            <a:spLocks/>
          </p:cNvSpPr>
          <p:nvPr/>
        </p:nvSpPr>
        <p:spPr bwMode="auto">
          <a:xfrm>
            <a:off x="2435264" y="2006130"/>
            <a:ext cx="292120" cy="175114"/>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2" name="Freeform 231"/>
          <p:cNvSpPr>
            <a:spLocks/>
          </p:cNvSpPr>
          <p:nvPr/>
        </p:nvSpPr>
        <p:spPr bwMode="auto">
          <a:xfrm>
            <a:off x="2640336" y="2264994"/>
            <a:ext cx="51638" cy="50251"/>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3" name="Freeform 232"/>
          <p:cNvSpPr>
            <a:spLocks/>
          </p:cNvSpPr>
          <p:nvPr/>
        </p:nvSpPr>
        <p:spPr bwMode="auto">
          <a:xfrm>
            <a:off x="2749514" y="2115766"/>
            <a:ext cx="1928291" cy="49945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chemeClr val="accent4"/>
          </a:solidFill>
          <a:ln w="12700" cap="rnd" cmpd="sng">
            <a:no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4" name="Freeform 233"/>
          <p:cNvSpPr>
            <a:spLocks/>
          </p:cNvSpPr>
          <p:nvPr/>
        </p:nvSpPr>
        <p:spPr bwMode="auto">
          <a:xfrm>
            <a:off x="2799676" y="2190380"/>
            <a:ext cx="81146" cy="7765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5" name="Freeform 234"/>
          <p:cNvSpPr>
            <a:spLocks/>
          </p:cNvSpPr>
          <p:nvPr/>
        </p:nvSpPr>
        <p:spPr bwMode="auto">
          <a:xfrm>
            <a:off x="2714106" y="2155355"/>
            <a:ext cx="75244" cy="79181"/>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6" name="Freeform 235"/>
          <p:cNvSpPr>
            <a:spLocks/>
          </p:cNvSpPr>
          <p:nvPr/>
        </p:nvSpPr>
        <p:spPr bwMode="auto">
          <a:xfrm>
            <a:off x="1945444" y="5442926"/>
            <a:ext cx="91472" cy="80705"/>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7" name="Freeform 236"/>
          <p:cNvSpPr>
            <a:spLocks/>
          </p:cNvSpPr>
          <p:nvPr/>
        </p:nvSpPr>
        <p:spPr bwMode="auto">
          <a:xfrm>
            <a:off x="1653324" y="5177972"/>
            <a:ext cx="514900" cy="345658"/>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8" name="Freeform 237"/>
          <p:cNvSpPr>
            <a:spLocks/>
          </p:cNvSpPr>
          <p:nvPr/>
        </p:nvSpPr>
        <p:spPr bwMode="auto">
          <a:xfrm>
            <a:off x="2660994" y="1623925"/>
            <a:ext cx="2050745" cy="500977"/>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39" name="Freeform 238"/>
          <p:cNvSpPr>
            <a:spLocks/>
          </p:cNvSpPr>
          <p:nvPr/>
        </p:nvSpPr>
        <p:spPr bwMode="auto">
          <a:xfrm>
            <a:off x="2752466" y="1975674"/>
            <a:ext cx="109178" cy="143136"/>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0" name="Freeform 239"/>
          <p:cNvSpPr>
            <a:spLocks/>
          </p:cNvSpPr>
          <p:nvPr/>
        </p:nvSpPr>
        <p:spPr bwMode="auto">
          <a:xfrm>
            <a:off x="2824758" y="2025925"/>
            <a:ext cx="44260" cy="47204"/>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1" name="Freeform 240"/>
          <p:cNvSpPr>
            <a:spLocks/>
          </p:cNvSpPr>
          <p:nvPr/>
        </p:nvSpPr>
        <p:spPr bwMode="auto">
          <a:xfrm>
            <a:off x="2891148" y="3684174"/>
            <a:ext cx="157862" cy="240591"/>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2" name="Freeform 241"/>
          <p:cNvSpPr>
            <a:spLocks/>
          </p:cNvSpPr>
          <p:nvPr/>
        </p:nvSpPr>
        <p:spPr bwMode="auto">
          <a:xfrm>
            <a:off x="2984096" y="3311108"/>
            <a:ext cx="1329296" cy="960842"/>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3" name="Freeform 242"/>
          <p:cNvSpPr>
            <a:spLocks/>
          </p:cNvSpPr>
          <p:nvPr/>
        </p:nvSpPr>
        <p:spPr bwMode="auto">
          <a:xfrm>
            <a:off x="2523784" y="3930857"/>
            <a:ext cx="82620" cy="190342"/>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244" name="Freeform 243"/>
          <p:cNvSpPr>
            <a:spLocks/>
          </p:cNvSpPr>
          <p:nvPr/>
        </p:nvSpPr>
        <p:spPr bwMode="auto">
          <a:xfrm>
            <a:off x="1924790" y="3507538"/>
            <a:ext cx="702271" cy="730910"/>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a:solidFill>
                <a:schemeClr val="tx1">
                  <a:lumMod val="75000"/>
                  <a:lumOff val="25000"/>
                </a:schemeClr>
              </a:solidFill>
              <a:latin typeface="Century Gothic" panose="020B0502020202020204" pitchFamily="34" charset="0"/>
            </a:endParaRPr>
          </a:p>
        </p:txBody>
      </p:sp>
      <p:sp>
        <p:nvSpPr>
          <p:cNvPr id="138" name="TextBox 137"/>
          <p:cNvSpPr txBox="1"/>
          <p:nvPr/>
        </p:nvSpPr>
        <p:spPr>
          <a:xfrm>
            <a:off x="3313885" y="1665190"/>
            <a:ext cx="806929"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Whatcom</a:t>
            </a:r>
          </a:p>
          <a:p>
            <a:pPr algn="ctr"/>
            <a:r>
              <a:rPr lang="en-US" sz="1000" b="1" i="1">
                <a:solidFill>
                  <a:schemeClr val="bg1"/>
                </a:solidFill>
                <a:latin typeface="+mn-lt"/>
              </a:rPr>
              <a:t>225,300</a:t>
            </a:r>
          </a:p>
        </p:txBody>
      </p:sp>
      <p:sp>
        <p:nvSpPr>
          <p:cNvPr id="139" name="TextBox 138"/>
          <p:cNvSpPr txBox="1"/>
          <p:nvPr/>
        </p:nvSpPr>
        <p:spPr>
          <a:xfrm>
            <a:off x="3329877" y="2164078"/>
            <a:ext cx="702205" cy="458583"/>
          </a:xfrm>
          <a:prstGeom prst="rect">
            <a:avLst/>
          </a:prstGeom>
          <a:noFill/>
          <a:ln w="12700">
            <a:noFill/>
          </a:ln>
          <a:effectLst/>
        </p:spPr>
        <p:txBody>
          <a:bodyPr wrap="none" rtlCol="0">
            <a:spAutoFit/>
          </a:bodyPr>
          <a:lstStyle/>
          <a:p>
            <a:pPr algn="ctr"/>
            <a:r>
              <a:rPr lang="en-US" sz="1000" b="1">
                <a:solidFill>
                  <a:schemeClr val="bg1"/>
                </a:solidFill>
                <a:latin typeface="+mn-lt"/>
              </a:rPr>
              <a:t>Skagit</a:t>
            </a:r>
          </a:p>
          <a:p>
            <a:pPr algn="ctr"/>
            <a:r>
              <a:rPr lang="en-US" sz="1000" b="1" i="1">
                <a:solidFill>
                  <a:schemeClr val="bg1"/>
                </a:solidFill>
                <a:latin typeface="+mn-lt"/>
              </a:rPr>
              <a:t>129,200</a:t>
            </a:r>
          </a:p>
        </p:txBody>
      </p:sp>
      <p:sp>
        <p:nvSpPr>
          <p:cNvPr id="140" name="TextBox 139"/>
          <p:cNvSpPr txBox="1"/>
          <p:nvPr/>
        </p:nvSpPr>
        <p:spPr>
          <a:xfrm>
            <a:off x="3265304" y="2776630"/>
            <a:ext cx="891443" cy="458583"/>
          </a:xfrm>
          <a:prstGeom prst="rect">
            <a:avLst/>
          </a:prstGeom>
          <a:noFill/>
          <a:ln w="12700">
            <a:noFill/>
          </a:ln>
          <a:effectLst/>
        </p:spPr>
        <p:txBody>
          <a:bodyPr wrap="none" rtlCol="0">
            <a:spAutoFit/>
          </a:bodyPr>
          <a:lstStyle/>
          <a:p>
            <a:pPr algn="ctr"/>
            <a:r>
              <a:rPr lang="en-US" sz="1000" b="1">
                <a:solidFill>
                  <a:schemeClr val="tx1"/>
                </a:solidFill>
                <a:latin typeface="+mn-lt"/>
              </a:rPr>
              <a:t>Snohomish</a:t>
            </a:r>
          </a:p>
          <a:p>
            <a:pPr algn="ctr"/>
            <a:r>
              <a:rPr lang="en-US" sz="1000" b="1" i="1">
                <a:solidFill>
                  <a:schemeClr val="tx1"/>
                </a:solidFill>
                <a:latin typeface="+mn-lt"/>
              </a:rPr>
              <a:t>818,700</a:t>
            </a:r>
          </a:p>
        </p:txBody>
      </p:sp>
      <p:sp>
        <p:nvSpPr>
          <p:cNvPr id="141" name="TextBox 140"/>
          <p:cNvSpPr txBox="1"/>
          <p:nvPr/>
        </p:nvSpPr>
        <p:spPr>
          <a:xfrm>
            <a:off x="3029301" y="3441985"/>
            <a:ext cx="1075170" cy="634961"/>
          </a:xfrm>
          <a:prstGeom prst="rect">
            <a:avLst/>
          </a:prstGeom>
          <a:noFill/>
          <a:ln w="12700">
            <a:noFill/>
          </a:ln>
          <a:effectLst/>
        </p:spPr>
        <p:txBody>
          <a:bodyPr wrap="none" rtlCol="0">
            <a:spAutoFit/>
          </a:bodyPr>
          <a:lstStyle/>
          <a:p>
            <a:pPr algn="ctr"/>
            <a:r>
              <a:rPr lang="en-US" sz="1000" b="1">
                <a:solidFill>
                  <a:schemeClr val="tx1"/>
                </a:solidFill>
                <a:latin typeface="+mn-lt"/>
              </a:rPr>
              <a:t>Seattle &amp; King</a:t>
            </a:r>
          </a:p>
          <a:p>
            <a:pPr algn="ctr"/>
            <a:r>
              <a:rPr lang="en-US" sz="1000" b="1">
                <a:solidFill>
                  <a:schemeClr val="tx1"/>
                </a:solidFill>
                <a:latin typeface="+mn-lt"/>
              </a:rPr>
              <a:t>County</a:t>
            </a:r>
          </a:p>
          <a:p>
            <a:pPr algn="ctr"/>
            <a:r>
              <a:rPr lang="en-US" sz="1000" b="1" i="1">
                <a:solidFill>
                  <a:schemeClr val="tx1"/>
                </a:solidFill>
                <a:latin typeface="+mn-lt"/>
              </a:rPr>
              <a:t>2,226,300</a:t>
            </a:r>
          </a:p>
        </p:txBody>
      </p:sp>
      <p:sp>
        <p:nvSpPr>
          <p:cNvPr id="142" name="TextBox 141"/>
          <p:cNvSpPr txBox="1"/>
          <p:nvPr/>
        </p:nvSpPr>
        <p:spPr>
          <a:xfrm>
            <a:off x="2767285" y="4207994"/>
            <a:ext cx="1179895" cy="458583"/>
          </a:xfrm>
          <a:prstGeom prst="rect">
            <a:avLst/>
          </a:prstGeom>
          <a:noFill/>
          <a:ln w="12700">
            <a:noFill/>
          </a:ln>
          <a:effectLst/>
        </p:spPr>
        <p:txBody>
          <a:bodyPr wrap="none" rtlCol="0">
            <a:spAutoFit/>
          </a:bodyPr>
          <a:lstStyle/>
          <a:p>
            <a:pPr algn="ctr"/>
            <a:r>
              <a:rPr lang="en-US" sz="1000" b="1">
                <a:solidFill>
                  <a:schemeClr val="tx1"/>
                </a:solidFill>
                <a:latin typeface="+mn-lt"/>
              </a:rPr>
              <a:t>Tacoma-Pierce*</a:t>
            </a:r>
          </a:p>
          <a:p>
            <a:pPr algn="ctr"/>
            <a:r>
              <a:rPr lang="en-US" sz="1000" b="1" i="1">
                <a:solidFill>
                  <a:schemeClr val="tx1"/>
                </a:solidFill>
                <a:latin typeface="+mn-lt"/>
              </a:rPr>
              <a:t>888,300</a:t>
            </a:r>
          </a:p>
        </p:txBody>
      </p:sp>
      <p:sp>
        <p:nvSpPr>
          <p:cNvPr id="143" name="TextBox 142"/>
          <p:cNvSpPr txBox="1"/>
          <p:nvPr/>
        </p:nvSpPr>
        <p:spPr>
          <a:xfrm>
            <a:off x="2533446" y="4750062"/>
            <a:ext cx="626877" cy="458583"/>
          </a:xfrm>
          <a:prstGeom prst="rect">
            <a:avLst/>
          </a:prstGeom>
          <a:noFill/>
          <a:ln w="12700">
            <a:noFill/>
          </a:ln>
          <a:effectLst/>
        </p:spPr>
        <p:txBody>
          <a:bodyPr wrap="none" rtlCol="0">
            <a:spAutoFit/>
          </a:bodyPr>
          <a:lstStyle/>
          <a:p>
            <a:pPr algn="ctr"/>
            <a:r>
              <a:rPr lang="en-US" sz="1000" b="1">
                <a:solidFill>
                  <a:schemeClr val="bg1"/>
                </a:solidFill>
                <a:latin typeface="+mn-lt"/>
              </a:rPr>
              <a:t>Lewis</a:t>
            </a:r>
          </a:p>
          <a:p>
            <a:pPr algn="ctr"/>
            <a:r>
              <a:rPr lang="en-US" sz="1000" b="1">
                <a:solidFill>
                  <a:schemeClr val="bg1"/>
                </a:solidFill>
                <a:latin typeface="+mn-lt"/>
              </a:rPr>
              <a:t>79,480</a:t>
            </a:r>
          </a:p>
        </p:txBody>
      </p:sp>
      <p:sp>
        <p:nvSpPr>
          <p:cNvPr id="144" name="TextBox 143"/>
          <p:cNvSpPr txBox="1"/>
          <p:nvPr/>
        </p:nvSpPr>
        <p:spPr>
          <a:xfrm>
            <a:off x="2357101" y="5263554"/>
            <a:ext cx="702205" cy="458583"/>
          </a:xfrm>
          <a:prstGeom prst="rect">
            <a:avLst/>
          </a:prstGeom>
          <a:noFill/>
          <a:ln w="12700">
            <a:noFill/>
          </a:ln>
          <a:effectLst/>
        </p:spPr>
        <p:txBody>
          <a:bodyPr wrap="none" rtlCol="0">
            <a:spAutoFit/>
          </a:bodyPr>
          <a:lstStyle/>
          <a:p>
            <a:pPr algn="ctr"/>
            <a:r>
              <a:rPr lang="en-US" sz="1000" b="1">
                <a:solidFill>
                  <a:schemeClr val="bg1"/>
                </a:solidFill>
                <a:latin typeface="+mn-lt"/>
              </a:rPr>
              <a:t>Cowlitz</a:t>
            </a:r>
          </a:p>
          <a:p>
            <a:pPr algn="ctr"/>
            <a:r>
              <a:rPr lang="en-US" sz="1000" b="1" i="1">
                <a:solidFill>
                  <a:schemeClr val="bg1"/>
                </a:solidFill>
                <a:latin typeface="+mn-lt"/>
              </a:rPr>
              <a:t>108,950</a:t>
            </a:r>
          </a:p>
        </p:txBody>
      </p:sp>
      <p:sp>
        <p:nvSpPr>
          <p:cNvPr id="145" name="TextBox 144"/>
          <p:cNvSpPr txBox="1"/>
          <p:nvPr/>
        </p:nvSpPr>
        <p:spPr>
          <a:xfrm>
            <a:off x="2500513" y="5845136"/>
            <a:ext cx="702205" cy="458583"/>
          </a:xfrm>
          <a:prstGeom prst="rect">
            <a:avLst/>
          </a:prstGeom>
          <a:noFill/>
          <a:ln w="12700">
            <a:noFill/>
          </a:ln>
          <a:effectLst/>
        </p:spPr>
        <p:txBody>
          <a:bodyPr wrap="none" rtlCol="0">
            <a:spAutoFit/>
          </a:bodyPr>
          <a:lstStyle/>
          <a:p>
            <a:pPr algn="ctr"/>
            <a:r>
              <a:rPr lang="en-US" sz="1000" b="1">
                <a:solidFill>
                  <a:schemeClr val="tx1"/>
                </a:solidFill>
                <a:latin typeface="+mn-lt"/>
              </a:rPr>
              <a:t>Clark*</a:t>
            </a:r>
          </a:p>
          <a:p>
            <a:pPr algn="ctr"/>
            <a:r>
              <a:rPr lang="en-US" sz="1000" b="1" i="1">
                <a:solidFill>
                  <a:schemeClr val="tx1"/>
                </a:solidFill>
                <a:latin typeface="+mn-lt"/>
              </a:rPr>
              <a:t>488,500</a:t>
            </a:r>
          </a:p>
        </p:txBody>
      </p:sp>
      <p:sp>
        <p:nvSpPr>
          <p:cNvPr id="146" name="TextBox 145"/>
          <p:cNvSpPr txBox="1"/>
          <p:nvPr/>
        </p:nvSpPr>
        <p:spPr>
          <a:xfrm>
            <a:off x="3094151" y="5364044"/>
            <a:ext cx="801417" cy="458583"/>
          </a:xfrm>
          <a:prstGeom prst="rect">
            <a:avLst/>
          </a:prstGeom>
          <a:noFill/>
          <a:ln w="12700">
            <a:noFill/>
          </a:ln>
          <a:effectLst/>
        </p:spPr>
        <p:txBody>
          <a:bodyPr wrap="none" rtlCol="0">
            <a:spAutoFit/>
          </a:bodyPr>
          <a:lstStyle/>
          <a:p>
            <a:pPr algn="ctr"/>
            <a:r>
              <a:rPr lang="en-US" sz="1000" b="1">
                <a:solidFill>
                  <a:schemeClr val="bg1"/>
                </a:solidFill>
                <a:latin typeface="+mn-lt"/>
              </a:rPr>
              <a:t>Skamania</a:t>
            </a:r>
          </a:p>
          <a:p>
            <a:pPr algn="ctr"/>
            <a:r>
              <a:rPr lang="en-US" sz="1000" b="1" i="1">
                <a:solidFill>
                  <a:schemeClr val="bg1"/>
                </a:solidFill>
                <a:latin typeface="+mn-lt"/>
              </a:rPr>
              <a:t>12,060</a:t>
            </a:r>
          </a:p>
        </p:txBody>
      </p:sp>
      <p:sp>
        <p:nvSpPr>
          <p:cNvPr id="147" name="TextBox 146"/>
          <p:cNvSpPr txBox="1"/>
          <p:nvPr/>
        </p:nvSpPr>
        <p:spPr>
          <a:xfrm>
            <a:off x="4073948" y="5754884"/>
            <a:ext cx="707717" cy="458583"/>
          </a:xfrm>
          <a:prstGeom prst="rect">
            <a:avLst/>
          </a:prstGeom>
          <a:noFill/>
          <a:ln w="12700">
            <a:noFill/>
          </a:ln>
          <a:effectLst/>
        </p:spPr>
        <p:txBody>
          <a:bodyPr wrap="none" rtlCol="0">
            <a:spAutoFit/>
          </a:bodyPr>
          <a:lstStyle/>
          <a:p>
            <a:pPr algn="ctr"/>
            <a:r>
              <a:rPr lang="en-US" sz="1000" b="1">
                <a:solidFill>
                  <a:schemeClr val="bg1"/>
                </a:solidFill>
                <a:latin typeface="+mn-lt"/>
              </a:rPr>
              <a:t>Klickitat</a:t>
            </a:r>
          </a:p>
          <a:p>
            <a:pPr algn="ctr"/>
            <a:r>
              <a:rPr lang="en-US" sz="1000" b="1" i="1">
                <a:solidFill>
                  <a:schemeClr val="bg1"/>
                </a:solidFill>
                <a:latin typeface="+mn-lt"/>
              </a:rPr>
              <a:t>22,430</a:t>
            </a:r>
          </a:p>
        </p:txBody>
      </p:sp>
      <p:sp>
        <p:nvSpPr>
          <p:cNvPr id="148" name="TextBox 147"/>
          <p:cNvSpPr txBox="1"/>
          <p:nvPr/>
        </p:nvSpPr>
        <p:spPr>
          <a:xfrm>
            <a:off x="2266644" y="2424571"/>
            <a:ext cx="626877" cy="458583"/>
          </a:xfrm>
          <a:prstGeom prst="rect">
            <a:avLst/>
          </a:prstGeom>
          <a:noFill/>
          <a:ln w="12700">
            <a:noFill/>
          </a:ln>
          <a:effectLst/>
        </p:spPr>
        <p:txBody>
          <a:bodyPr wrap="none" rtlCol="0">
            <a:spAutoFit/>
          </a:bodyPr>
          <a:lstStyle/>
          <a:p>
            <a:pPr algn="ctr"/>
            <a:r>
              <a:rPr lang="en-US" sz="1000" b="1">
                <a:solidFill>
                  <a:schemeClr val="tx1"/>
                </a:solidFill>
                <a:latin typeface="+mn-lt"/>
              </a:rPr>
              <a:t>Island</a:t>
            </a:r>
          </a:p>
          <a:p>
            <a:pPr algn="ctr"/>
            <a:r>
              <a:rPr lang="en-US" sz="1000" b="1" i="1">
                <a:solidFill>
                  <a:schemeClr val="tx1"/>
                </a:solidFill>
                <a:latin typeface="+mn-lt"/>
              </a:rPr>
              <a:t>84,820</a:t>
            </a:r>
          </a:p>
        </p:txBody>
      </p:sp>
      <p:sp>
        <p:nvSpPr>
          <p:cNvPr id="149" name="TextBox 148"/>
          <p:cNvSpPr txBox="1"/>
          <p:nvPr/>
        </p:nvSpPr>
        <p:spPr>
          <a:xfrm>
            <a:off x="1187371" y="2726686"/>
            <a:ext cx="661785" cy="458583"/>
          </a:xfrm>
          <a:prstGeom prst="rect">
            <a:avLst/>
          </a:prstGeom>
          <a:noFill/>
          <a:ln w="12700">
            <a:noFill/>
          </a:ln>
          <a:effectLst/>
        </p:spPr>
        <p:txBody>
          <a:bodyPr wrap="none" rtlCol="0">
            <a:spAutoFit/>
          </a:bodyPr>
          <a:lstStyle/>
          <a:p>
            <a:pPr algn="ctr"/>
            <a:r>
              <a:rPr lang="en-US" sz="1000" b="1">
                <a:solidFill>
                  <a:schemeClr val="bg1"/>
                </a:solidFill>
                <a:latin typeface="+mn-lt"/>
              </a:rPr>
              <a:t>Clallam</a:t>
            </a:r>
          </a:p>
          <a:p>
            <a:pPr algn="ctr"/>
            <a:r>
              <a:rPr lang="en-US" sz="1000" b="1" i="1">
                <a:solidFill>
                  <a:schemeClr val="bg1"/>
                </a:solidFill>
                <a:latin typeface="+mn-lt"/>
              </a:rPr>
              <a:t>76,010</a:t>
            </a:r>
          </a:p>
        </p:txBody>
      </p:sp>
      <p:sp>
        <p:nvSpPr>
          <p:cNvPr id="150" name="TextBox 149"/>
          <p:cNvSpPr txBox="1"/>
          <p:nvPr/>
        </p:nvSpPr>
        <p:spPr>
          <a:xfrm>
            <a:off x="1251367" y="3172317"/>
            <a:ext cx="777533" cy="458583"/>
          </a:xfrm>
          <a:prstGeom prst="rect">
            <a:avLst/>
          </a:prstGeom>
          <a:noFill/>
          <a:ln w="12700">
            <a:noFill/>
          </a:ln>
          <a:effectLst/>
        </p:spPr>
        <p:txBody>
          <a:bodyPr wrap="none" rtlCol="0">
            <a:spAutoFit/>
          </a:bodyPr>
          <a:lstStyle/>
          <a:p>
            <a:pPr algn="ctr"/>
            <a:r>
              <a:rPr lang="en-US" sz="1000" b="1">
                <a:solidFill>
                  <a:schemeClr val="bg1"/>
                </a:solidFill>
                <a:latin typeface="+mn-lt"/>
              </a:rPr>
              <a:t>Jefferson</a:t>
            </a:r>
          </a:p>
          <a:p>
            <a:pPr algn="ctr"/>
            <a:r>
              <a:rPr lang="en-US" sz="1000" b="1" i="1">
                <a:solidFill>
                  <a:schemeClr val="bg1"/>
                </a:solidFill>
                <a:latin typeface="+mn-lt"/>
              </a:rPr>
              <a:t>31,900</a:t>
            </a:r>
          </a:p>
        </p:txBody>
      </p:sp>
      <p:sp>
        <p:nvSpPr>
          <p:cNvPr id="151" name="TextBox 150"/>
          <p:cNvSpPr txBox="1"/>
          <p:nvPr/>
        </p:nvSpPr>
        <p:spPr>
          <a:xfrm>
            <a:off x="1264129" y="3644584"/>
            <a:ext cx="636062" cy="634961"/>
          </a:xfrm>
          <a:prstGeom prst="rect">
            <a:avLst/>
          </a:prstGeom>
          <a:noFill/>
          <a:ln w="12700">
            <a:noFill/>
          </a:ln>
          <a:effectLst/>
        </p:spPr>
        <p:txBody>
          <a:bodyPr wrap="none" rtlCol="0">
            <a:spAutoFit/>
          </a:bodyPr>
          <a:lstStyle/>
          <a:p>
            <a:pPr algn="ctr"/>
            <a:r>
              <a:rPr lang="en-US" sz="1000" b="1">
                <a:solidFill>
                  <a:schemeClr val="bg1"/>
                </a:solidFill>
                <a:latin typeface="+mn-lt"/>
              </a:rPr>
              <a:t>Grays</a:t>
            </a:r>
          </a:p>
          <a:p>
            <a:pPr algn="ctr"/>
            <a:r>
              <a:rPr lang="en-US" sz="1000" b="1">
                <a:solidFill>
                  <a:schemeClr val="bg1"/>
                </a:solidFill>
                <a:latin typeface="+mn-lt"/>
              </a:rPr>
              <a:t>Harbor</a:t>
            </a:r>
          </a:p>
          <a:p>
            <a:pPr algn="ctr"/>
            <a:r>
              <a:rPr lang="en-US" sz="1000" b="1" i="1">
                <a:solidFill>
                  <a:schemeClr val="bg1"/>
                </a:solidFill>
                <a:latin typeface="+mn-lt"/>
              </a:rPr>
              <a:t>74,160</a:t>
            </a:r>
          </a:p>
        </p:txBody>
      </p:sp>
      <p:sp>
        <p:nvSpPr>
          <p:cNvPr id="152" name="TextBox 151"/>
          <p:cNvSpPr txBox="1"/>
          <p:nvPr/>
        </p:nvSpPr>
        <p:spPr>
          <a:xfrm>
            <a:off x="1446694" y="4720293"/>
            <a:ext cx="626877" cy="458583"/>
          </a:xfrm>
          <a:prstGeom prst="rect">
            <a:avLst/>
          </a:prstGeom>
          <a:noFill/>
          <a:ln w="12700">
            <a:noFill/>
          </a:ln>
          <a:effectLst/>
        </p:spPr>
        <p:txBody>
          <a:bodyPr wrap="none" rtlCol="0">
            <a:spAutoFit/>
          </a:bodyPr>
          <a:lstStyle/>
          <a:p>
            <a:pPr algn="ctr"/>
            <a:r>
              <a:rPr lang="en-US" sz="1000" b="1">
                <a:solidFill>
                  <a:schemeClr val="bg1"/>
                </a:solidFill>
                <a:latin typeface="+mn-lt"/>
              </a:rPr>
              <a:t>Pacific</a:t>
            </a:r>
          </a:p>
          <a:p>
            <a:pPr algn="ctr"/>
            <a:r>
              <a:rPr lang="en-US" sz="1000" b="1" i="1">
                <a:solidFill>
                  <a:schemeClr val="bg1"/>
                </a:solidFill>
                <a:latin typeface="+mn-lt"/>
              </a:rPr>
              <a:t>21,640</a:t>
            </a:r>
          </a:p>
        </p:txBody>
      </p:sp>
      <p:sp>
        <p:nvSpPr>
          <p:cNvPr id="153" name="TextBox 152"/>
          <p:cNvSpPr txBox="1"/>
          <p:nvPr/>
        </p:nvSpPr>
        <p:spPr>
          <a:xfrm>
            <a:off x="1287922" y="5272236"/>
            <a:ext cx="933413" cy="400110"/>
          </a:xfrm>
          <a:prstGeom prst="rect">
            <a:avLst/>
          </a:prstGeom>
          <a:noFill/>
          <a:ln w="12700">
            <a:noFill/>
          </a:ln>
          <a:effectLst/>
        </p:spPr>
        <p:txBody>
          <a:bodyPr wrap="square" rtlCol="0">
            <a:spAutoFit/>
          </a:bodyPr>
          <a:lstStyle/>
          <a:p>
            <a:pPr algn="ctr"/>
            <a:r>
              <a:rPr lang="en-US" sz="1000" b="1">
                <a:solidFill>
                  <a:schemeClr val="tx1"/>
                </a:solidFill>
                <a:latin typeface="+mn-lt"/>
              </a:rPr>
              <a:t>Wahkiakum</a:t>
            </a:r>
          </a:p>
          <a:p>
            <a:pPr algn="ctr"/>
            <a:r>
              <a:rPr lang="en-US" sz="1000" b="1" i="1">
                <a:solidFill>
                  <a:schemeClr val="tx1"/>
                </a:solidFill>
                <a:latin typeface="+mn-lt"/>
              </a:rPr>
              <a:t>4,190</a:t>
            </a:r>
          </a:p>
        </p:txBody>
      </p:sp>
      <p:sp>
        <p:nvSpPr>
          <p:cNvPr id="154" name="TextBox 153"/>
          <p:cNvSpPr txBox="1"/>
          <p:nvPr/>
        </p:nvSpPr>
        <p:spPr>
          <a:xfrm>
            <a:off x="2137789" y="4292096"/>
            <a:ext cx="777533" cy="458583"/>
          </a:xfrm>
          <a:prstGeom prst="rect">
            <a:avLst/>
          </a:prstGeom>
          <a:noFill/>
          <a:ln w="12700">
            <a:noFill/>
          </a:ln>
          <a:effectLst/>
        </p:spPr>
        <p:txBody>
          <a:bodyPr wrap="none" rtlCol="0">
            <a:spAutoFit/>
          </a:bodyPr>
          <a:lstStyle/>
          <a:p>
            <a:pPr algn="ctr"/>
            <a:r>
              <a:rPr lang="en-US" sz="1000" b="1">
                <a:solidFill>
                  <a:schemeClr val="bg1"/>
                </a:solidFill>
                <a:latin typeface="+mn-lt"/>
              </a:rPr>
              <a:t>Thurston</a:t>
            </a:r>
          </a:p>
          <a:p>
            <a:pPr algn="ctr"/>
            <a:r>
              <a:rPr lang="en-US" sz="1000" b="1" i="1">
                <a:solidFill>
                  <a:schemeClr val="bg1"/>
                </a:solidFill>
                <a:latin typeface="+mn-lt"/>
              </a:rPr>
              <a:t>285,800</a:t>
            </a:r>
          </a:p>
        </p:txBody>
      </p:sp>
      <p:sp>
        <p:nvSpPr>
          <p:cNvPr id="155" name="TextBox 154"/>
          <p:cNvSpPr txBox="1"/>
          <p:nvPr/>
        </p:nvSpPr>
        <p:spPr>
          <a:xfrm>
            <a:off x="1867543" y="3822475"/>
            <a:ext cx="628713" cy="458583"/>
          </a:xfrm>
          <a:prstGeom prst="rect">
            <a:avLst/>
          </a:prstGeom>
          <a:noFill/>
          <a:ln w="12700">
            <a:noFill/>
          </a:ln>
          <a:effectLst/>
        </p:spPr>
        <p:txBody>
          <a:bodyPr wrap="none" rtlCol="0">
            <a:spAutoFit/>
          </a:bodyPr>
          <a:lstStyle/>
          <a:p>
            <a:pPr algn="ctr"/>
            <a:r>
              <a:rPr lang="en-US" sz="1000" b="1">
                <a:solidFill>
                  <a:schemeClr val="bg1"/>
                </a:solidFill>
                <a:latin typeface="+mn-lt"/>
              </a:rPr>
              <a:t>Mason</a:t>
            </a:r>
          </a:p>
          <a:p>
            <a:pPr algn="ctr"/>
            <a:r>
              <a:rPr lang="en-US" sz="1000" b="1" i="1">
                <a:solidFill>
                  <a:schemeClr val="bg1"/>
                </a:solidFill>
                <a:latin typeface="+mn-lt"/>
              </a:rPr>
              <a:t>64,980</a:t>
            </a:r>
          </a:p>
        </p:txBody>
      </p:sp>
      <p:sp>
        <p:nvSpPr>
          <p:cNvPr id="156" name="TextBox 155"/>
          <p:cNvSpPr txBox="1"/>
          <p:nvPr/>
        </p:nvSpPr>
        <p:spPr>
          <a:xfrm>
            <a:off x="4314252" y="4943339"/>
            <a:ext cx="702205" cy="458583"/>
          </a:xfrm>
          <a:prstGeom prst="rect">
            <a:avLst/>
          </a:prstGeom>
          <a:noFill/>
          <a:ln w="12700">
            <a:noFill/>
          </a:ln>
          <a:effectLst/>
        </p:spPr>
        <p:txBody>
          <a:bodyPr wrap="none" rtlCol="0">
            <a:spAutoFit/>
          </a:bodyPr>
          <a:lstStyle/>
          <a:p>
            <a:pPr algn="ctr"/>
            <a:r>
              <a:rPr lang="en-US" sz="1000" b="1">
                <a:solidFill>
                  <a:schemeClr val="tx1"/>
                </a:solidFill>
                <a:latin typeface="+mn-lt"/>
              </a:rPr>
              <a:t>Yakima</a:t>
            </a:r>
          </a:p>
          <a:p>
            <a:pPr algn="ctr"/>
            <a:r>
              <a:rPr lang="en-US" sz="1000" b="1" i="1">
                <a:solidFill>
                  <a:schemeClr val="tx1"/>
                </a:solidFill>
                <a:latin typeface="+mn-lt"/>
              </a:rPr>
              <a:t>255,950</a:t>
            </a:r>
          </a:p>
        </p:txBody>
      </p:sp>
      <p:sp>
        <p:nvSpPr>
          <p:cNvPr id="157" name="TextBox 156"/>
          <p:cNvSpPr txBox="1"/>
          <p:nvPr/>
        </p:nvSpPr>
        <p:spPr>
          <a:xfrm>
            <a:off x="4339814" y="4022219"/>
            <a:ext cx="650760" cy="458583"/>
          </a:xfrm>
          <a:prstGeom prst="rect">
            <a:avLst/>
          </a:prstGeom>
          <a:noFill/>
          <a:ln w="12700">
            <a:noFill/>
          </a:ln>
          <a:effectLst/>
        </p:spPr>
        <p:txBody>
          <a:bodyPr wrap="none" rtlCol="0">
            <a:spAutoFit/>
          </a:bodyPr>
          <a:lstStyle/>
          <a:p>
            <a:pPr algn="ctr"/>
            <a:r>
              <a:rPr lang="en-US" sz="1000" b="1">
                <a:solidFill>
                  <a:schemeClr val="tx1"/>
                </a:solidFill>
                <a:latin typeface="+mn-lt"/>
              </a:rPr>
              <a:t>Kittitas</a:t>
            </a:r>
          </a:p>
          <a:p>
            <a:pPr algn="ctr"/>
            <a:r>
              <a:rPr lang="en-US" sz="1000" b="1" i="1">
                <a:solidFill>
                  <a:schemeClr val="tx1"/>
                </a:solidFill>
                <a:latin typeface="+mn-lt"/>
              </a:rPr>
              <a:t>46,570</a:t>
            </a:r>
          </a:p>
        </p:txBody>
      </p:sp>
      <p:sp>
        <p:nvSpPr>
          <p:cNvPr id="158" name="TextBox 157"/>
          <p:cNvSpPr txBox="1"/>
          <p:nvPr/>
        </p:nvSpPr>
        <p:spPr>
          <a:xfrm>
            <a:off x="4421981" y="3306438"/>
            <a:ext cx="628713"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a:t>
            </a:r>
          </a:p>
          <a:p>
            <a:pPr algn="ctr"/>
            <a:r>
              <a:rPr lang="en-US" sz="1000" b="1" i="1">
                <a:solidFill>
                  <a:schemeClr val="bg1"/>
                </a:solidFill>
                <a:latin typeface="+mn-lt"/>
              </a:rPr>
              <a:t>78,420</a:t>
            </a:r>
          </a:p>
        </p:txBody>
      </p:sp>
      <p:sp>
        <p:nvSpPr>
          <p:cNvPr id="159" name="TextBox 158"/>
          <p:cNvSpPr txBox="1"/>
          <p:nvPr/>
        </p:nvSpPr>
        <p:spPr>
          <a:xfrm>
            <a:off x="5156054" y="3327993"/>
            <a:ext cx="702205"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Douglas</a:t>
            </a:r>
          </a:p>
          <a:p>
            <a:pPr algn="ctr"/>
            <a:r>
              <a:rPr lang="en-US" sz="1000" b="1" i="1">
                <a:solidFill>
                  <a:schemeClr val="bg1"/>
                </a:solidFill>
                <a:latin typeface="+mn-lt"/>
              </a:rPr>
              <a:t>42,820</a:t>
            </a:r>
          </a:p>
        </p:txBody>
      </p:sp>
      <p:sp>
        <p:nvSpPr>
          <p:cNvPr id="160" name="TextBox 159"/>
          <p:cNvSpPr txBox="1"/>
          <p:nvPr/>
        </p:nvSpPr>
        <p:spPr>
          <a:xfrm>
            <a:off x="4803934" y="3030093"/>
            <a:ext cx="1251548" cy="282204"/>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(Chelan-Douglas)</a:t>
            </a:r>
          </a:p>
        </p:txBody>
      </p:sp>
      <p:sp>
        <p:nvSpPr>
          <p:cNvPr id="161" name="TextBox 160"/>
          <p:cNvSpPr txBox="1"/>
          <p:nvPr/>
        </p:nvSpPr>
        <p:spPr>
          <a:xfrm>
            <a:off x="5136995" y="2025925"/>
            <a:ext cx="852861"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Okanogan</a:t>
            </a:r>
          </a:p>
          <a:p>
            <a:pPr algn="ctr"/>
            <a:r>
              <a:rPr lang="en-US" sz="1000" b="1" i="1">
                <a:solidFill>
                  <a:schemeClr val="tx1"/>
                </a:solidFill>
                <a:latin typeface="+mn-lt"/>
              </a:rPr>
              <a:t>42,730</a:t>
            </a:r>
          </a:p>
        </p:txBody>
      </p:sp>
      <p:sp>
        <p:nvSpPr>
          <p:cNvPr id="162" name="TextBox 161"/>
          <p:cNvSpPr txBox="1"/>
          <p:nvPr/>
        </p:nvSpPr>
        <p:spPr>
          <a:xfrm>
            <a:off x="5468962" y="5328542"/>
            <a:ext cx="702205"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a:t>
            </a:r>
          </a:p>
          <a:p>
            <a:pPr algn="ctr"/>
            <a:r>
              <a:rPr lang="en-US" sz="1000" b="1" i="1">
                <a:solidFill>
                  <a:schemeClr val="bg1"/>
                </a:solidFill>
                <a:latin typeface="+mn-lt"/>
              </a:rPr>
              <a:t>201,800</a:t>
            </a:r>
          </a:p>
        </p:txBody>
      </p:sp>
      <p:sp>
        <p:nvSpPr>
          <p:cNvPr id="163" name="TextBox 162"/>
          <p:cNvSpPr txBox="1"/>
          <p:nvPr/>
        </p:nvSpPr>
        <p:spPr>
          <a:xfrm>
            <a:off x="5993012" y="4996609"/>
            <a:ext cx="704042"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Franklin</a:t>
            </a:r>
          </a:p>
          <a:p>
            <a:pPr algn="ctr"/>
            <a:r>
              <a:rPr lang="en-US" sz="1000" b="1" i="1">
                <a:solidFill>
                  <a:schemeClr val="bg1"/>
                </a:solidFill>
                <a:latin typeface="+mn-lt"/>
              </a:rPr>
              <a:t>94,680</a:t>
            </a:r>
          </a:p>
        </p:txBody>
      </p:sp>
      <p:sp>
        <p:nvSpPr>
          <p:cNvPr id="164" name="TextBox 163"/>
          <p:cNvSpPr txBox="1"/>
          <p:nvPr/>
        </p:nvSpPr>
        <p:spPr>
          <a:xfrm>
            <a:off x="5458031" y="4819899"/>
            <a:ext cx="1284619" cy="282204"/>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(Benton-Franklin)</a:t>
            </a:r>
          </a:p>
        </p:txBody>
      </p:sp>
      <p:sp>
        <p:nvSpPr>
          <p:cNvPr id="165" name="TextBox 164"/>
          <p:cNvSpPr txBox="1"/>
          <p:nvPr/>
        </p:nvSpPr>
        <p:spPr>
          <a:xfrm>
            <a:off x="5542774" y="3944400"/>
            <a:ext cx="626877"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Grant</a:t>
            </a:r>
          </a:p>
          <a:p>
            <a:pPr algn="ctr"/>
            <a:r>
              <a:rPr lang="en-US" sz="1000" b="1" i="1">
                <a:solidFill>
                  <a:schemeClr val="tx1"/>
                </a:solidFill>
                <a:latin typeface="+mn-lt"/>
              </a:rPr>
              <a:t>98,740</a:t>
            </a:r>
          </a:p>
        </p:txBody>
      </p:sp>
      <p:sp>
        <p:nvSpPr>
          <p:cNvPr id="166" name="TextBox 165"/>
          <p:cNvSpPr txBox="1"/>
          <p:nvPr/>
        </p:nvSpPr>
        <p:spPr>
          <a:xfrm>
            <a:off x="6454961" y="2071507"/>
            <a:ext cx="551549" cy="458583"/>
          </a:xfrm>
          <a:prstGeom prst="rect">
            <a:avLst/>
          </a:prstGeom>
          <a:noFill/>
          <a:ln w="12700">
            <a:noFill/>
          </a:ln>
          <a:effectLst/>
        </p:spPr>
        <p:txBody>
          <a:bodyPr wrap="none" rtlCol="0">
            <a:spAutoFit/>
          </a:bodyPr>
          <a:lstStyle/>
          <a:p>
            <a:pPr algn="ctr"/>
            <a:r>
              <a:rPr lang="en-US" sz="1000" b="1">
                <a:solidFill>
                  <a:schemeClr val="bg1"/>
                </a:solidFill>
                <a:latin typeface="+mn-lt"/>
              </a:rPr>
              <a:t>Ferry</a:t>
            </a:r>
          </a:p>
          <a:p>
            <a:pPr algn="ctr"/>
            <a:r>
              <a:rPr lang="en-US" sz="1000" b="1" i="1">
                <a:solidFill>
                  <a:schemeClr val="bg1"/>
                </a:solidFill>
                <a:latin typeface="+mn-lt"/>
              </a:rPr>
              <a:t>7,830</a:t>
            </a:r>
          </a:p>
        </p:txBody>
      </p:sp>
      <p:sp>
        <p:nvSpPr>
          <p:cNvPr id="167" name="TextBox 166"/>
          <p:cNvSpPr txBox="1"/>
          <p:nvPr/>
        </p:nvSpPr>
        <p:spPr>
          <a:xfrm>
            <a:off x="7054326" y="2337887"/>
            <a:ext cx="702205" cy="458583"/>
          </a:xfrm>
          <a:prstGeom prst="rect">
            <a:avLst/>
          </a:prstGeom>
          <a:noFill/>
          <a:ln w="12700">
            <a:noFill/>
          </a:ln>
          <a:effectLst/>
        </p:spPr>
        <p:txBody>
          <a:bodyPr wrap="none" rtlCol="0">
            <a:spAutoFit/>
          </a:bodyPr>
          <a:lstStyle/>
          <a:p>
            <a:pPr algn="ctr"/>
            <a:r>
              <a:rPr lang="en-US" sz="1000" b="1">
                <a:solidFill>
                  <a:schemeClr val="bg1"/>
                </a:solidFill>
                <a:latin typeface="+mn-lt"/>
              </a:rPr>
              <a:t>Stevens</a:t>
            </a:r>
          </a:p>
          <a:p>
            <a:pPr algn="ctr"/>
            <a:r>
              <a:rPr lang="en-US" sz="1000" b="1" i="1">
                <a:solidFill>
                  <a:schemeClr val="bg1"/>
                </a:solidFill>
                <a:latin typeface="+mn-lt"/>
              </a:rPr>
              <a:t>45,570</a:t>
            </a:r>
          </a:p>
        </p:txBody>
      </p:sp>
      <p:sp>
        <p:nvSpPr>
          <p:cNvPr id="168" name="TextBox 167"/>
          <p:cNvSpPr txBox="1"/>
          <p:nvPr/>
        </p:nvSpPr>
        <p:spPr>
          <a:xfrm>
            <a:off x="7627855" y="1971765"/>
            <a:ext cx="626877" cy="634961"/>
          </a:xfrm>
          <a:prstGeom prst="rect">
            <a:avLst/>
          </a:prstGeom>
          <a:noFill/>
          <a:ln w="12700">
            <a:noFill/>
          </a:ln>
          <a:effectLst/>
        </p:spPr>
        <p:txBody>
          <a:bodyPr wrap="none" rtlCol="0">
            <a:spAutoFit/>
          </a:bodyPr>
          <a:lstStyle/>
          <a:p>
            <a:pPr algn="ctr"/>
            <a:r>
              <a:rPr lang="en-US" sz="1000" b="1">
                <a:solidFill>
                  <a:schemeClr val="bg1"/>
                </a:solidFill>
                <a:latin typeface="+mn-lt"/>
              </a:rPr>
              <a:t>Pend</a:t>
            </a:r>
          </a:p>
          <a:p>
            <a:pPr algn="ctr"/>
            <a:r>
              <a:rPr lang="en-US" sz="1000" b="1">
                <a:solidFill>
                  <a:schemeClr val="bg1"/>
                </a:solidFill>
                <a:latin typeface="+mn-lt"/>
              </a:rPr>
              <a:t>Oreille</a:t>
            </a:r>
          </a:p>
          <a:p>
            <a:pPr algn="ctr"/>
            <a:r>
              <a:rPr lang="en-US" sz="1000" b="1" i="1">
                <a:solidFill>
                  <a:schemeClr val="bg1"/>
                </a:solidFill>
                <a:latin typeface="+mn-lt"/>
              </a:rPr>
              <a:t>13,740</a:t>
            </a:r>
          </a:p>
        </p:txBody>
      </p:sp>
      <p:sp>
        <p:nvSpPr>
          <p:cNvPr id="169" name="TextBox 168"/>
          <p:cNvSpPr txBox="1"/>
          <p:nvPr/>
        </p:nvSpPr>
        <p:spPr>
          <a:xfrm>
            <a:off x="6557743" y="3361837"/>
            <a:ext cx="645249"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Lincoln</a:t>
            </a:r>
          </a:p>
          <a:p>
            <a:pPr algn="ctr"/>
            <a:r>
              <a:rPr lang="en-US" sz="1000" b="1" i="1">
                <a:solidFill>
                  <a:schemeClr val="tx1"/>
                </a:solidFill>
                <a:latin typeface="+mn-lt"/>
              </a:rPr>
              <a:t>10,960</a:t>
            </a:r>
          </a:p>
        </p:txBody>
      </p:sp>
      <p:sp>
        <p:nvSpPr>
          <p:cNvPr id="170" name="TextBox 169"/>
          <p:cNvSpPr txBox="1"/>
          <p:nvPr/>
        </p:nvSpPr>
        <p:spPr>
          <a:xfrm>
            <a:off x="7462390" y="3336199"/>
            <a:ext cx="733438"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Spokane</a:t>
            </a:r>
          </a:p>
          <a:p>
            <a:pPr algn="ctr"/>
            <a:r>
              <a:rPr lang="en-US" sz="1000" b="1" i="1">
                <a:solidFill>
                  <a:schemeClr val="tx1"/>
                </a:solidFill>
                <a:latin typeface="+mn-lt"/>
              </a:rPr>
              <a:t>515,250</a:t>
            </a:r>
          </a:p>
        </p:txBody>
      </p:sp>
      <p:sp>
        <p:nvSpPr>
          <p:cNvPr id="171" name="TextBox 170"/>
          <p:cNvSpPr txBox="1"/>
          <p:nvPr/>
        </p:nvSpPr>
        <p:spPr>
          <a:xfrm>
            <a:off x="6504371" y="4159112"/>
            <a:ext cx="628713"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Adams</a:t>
            </a:r>
          </a:p>
          <a:p>
            <a:pPr algn="ctr"/>
            <a:r>
              <a:rPr lang="en-US" sz="1000" b="1" i="1">
                <a:solidFill>
                  <a:schemeClr val="bg1"/>
                </a:solidFill>
                <a:latin typeface="+mn-lt"/>
              </a:rPr>
              <a:t>20,150</a:t>
            </a:r>
          </a:p>
        </p:txBody>
      </p:sp>
      <p:sp>
        <p:nvSpPr>
          <p:cNvPr id="172" name="TextBox 171"/>
          <p:cNvSpPr txBox="1"/>
          <p:nvPr/>
        </p:nvSpPr>
        <p:spPr>
          <a:xfrm>
            <a:off x="7375989" y="4169627"/>
            <a:ext cx="783043"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Whitman</a:t>
            </a:r>
          </a:p>
          <a:p>
            <a:pPr algn="ctr"/>
            <a:r>
              <a:rPr lang="en-US" sz="1000" b="1" i="1">
                <a:solidFill>
                  <a:schemeClr val="tx1"/>
                </a:solidFill>
                <a:latin typeface="+mn-lt"/>
              </a:rPr>
              <a:t>50,130</a:t>
            </a:r>
          </a:p>
        </p:txBody>
      </p:sp>
      <p:sp>
        <p:nvSpPr>
          <p:cNvPr id="173" name="TextBox 172"/>
          <p:cNvSpPr txBox="1"/>
          <p:nvPr/>
        </p:nvSpPr>
        <p:spPr>
          <a:xfrm>
            <a:off x="6392679" y="5321177"/>
            <a:ext cx="946561" cy="458583"/>
          </a:xfrm>
          <a:prstGeom prst="rect">
            <a:avLst/>
          </a:prstGeom>
          <a:noFill/>
          <a:ln w="12700">
            <a:noFill/>
          </a:ln>
          <a:effectLst/>
        </p:spPr>
        <p:txBody>
          <a:bodyPr wrap="none" rtlCol="0">
            <a:spAutoFit/>
          </a:bodyPr>
          <a:lstStyle/>
          <a:p>
            <a:pPr algn="ctr">
              <a:spcBef>
                <a:spcPts val="200"/>
              </a:spcBef>
            </a:pPr>
            <a:r>
              <a:rPr lang="en-US" sz="1000" b="1">
                <a:solidFill>
                  <a:schemeClr val="bg1"/>
                </a:solidFill>
                <a:latin typeface="+mn-lt"/>
              </a:rPr>
              <a:t>Walla Walla</a:t>
            </a:r>
          </a:p>
          <a:p>
            <a:pPr algn="ctr"/>
            <a:r>
              <a:rPr lang="en-US" sz="1000" b="1" i="1">
                <a:solidFill>
                  <a:schemeClr val="bg1"/>
                </a:solidFill>
                <a:latin typeface="+mn-lt"/>
              </a:rPr>
              <a:t>62,200</a:t>
            </a:r>
          </a:p>
        </p:txBody>
      </p:sp>
      <p:sp>
        <p:nvSpPr>
          <p:cNvPr id="174" name="TextBox 173"/>
          <p:cNvSpPr txBox="1"/>
          <p:nvPr/>
        </p:nvSpPr>
        <p:spPr>
          <a:xfrm>
            <a:off x="7165909" y="5186813"/>
            <a:ext cx="790393"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Columbia</a:t>
            </a:r>
          </a:p>
          <a:p>
            <a:pPr algn="ctr"/>
            <a:r>
              <a:rPr lang="en-US" sz="1000" b="1" i="1">
                <a:solidFill>
                  <a:schemeClr val="tx1"/>
                </a:solidFill>
                <a:latin typeface="+mn-lt"/>
              </a:rPr>
              <a:t>4,160</a:t>
            </a:r>
          </a:p>
        </p:txBody>
      </p:sp>
      <p:sp>
        <p:nvSpPr>
          <p:cNvPr id="175" name="TextBox 174"/>
          <p:cNvSpPr txBox="1"/>
          <p:nvPr/>
        </p:nvSpPr>
        <p:spPr>
          <a:xfrm>
            <a:off x="7442132" y="4787184"/>
            <a:ext cx="700367"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Garfield</a:t>
            </a:r>
          </a:p>
          <a:p>
            <a:pPr algn="ctr"/>
            <a:r>
              <a:rPr lang="en-US" sz="1000" b="1" i="1">
                <a:solidFill>
                  <a:schemeClr val="tx1"/>
                </a:solidFill>
                <a:latin typeface="+mn-lt"/>
              </a:rPr>
              <a:t>2,220</a:t>
            </a:r>
          </a:p>
        </p:txBody>
      </p:sp>
      <p:sp>
        <p:nvSpPr>
          <p:cNvPr id="176" name="TextBox 175"/>
          <p:cNvSpPr txBox="1"/>
          <p:nvPr/>
        </p:nvSpPr>
        <p:spPr>
          <a:xfrm>
            <a:off x="7832783" y="5225345"/>
            <a:ext cx="626877" cy="458583"/>
          </a:xfrm>
          <a:prstGeom prst="rect">
            <a:avLst/>
          </a:prstGeom>
          <a:noFill/>
          <a:ln w="12700">
            <a:noFill/>
          </a:ln>
          <a:effectLst/>
        </p:spPr>
        <p:txBody>
          <a:bodyPr wrap="none" rtlCol="0">
            <a:spAutoFit/>
          </a:bodyPr>
          <a:lstStyle/>
          <a:p>
            <a:pPr algn="ctr">
              <a:spcBef>
                <a:spcPts val="200"/>
              </a:spcBef>
            </a:pPr>
            <a:r>
              <a:rPr lang="en-US" sz="1000" b="1">
                <a:solidFill>
                  <a:schemeClr val="tx1"/>
                </a:solidFill>
                <a:latin typeface="+mn-lt"/>
              </a:rPr>
              <a:t>Asotin</a:t>
            </a:r>
          </a:p>
          <a:p>
            <a:pPr algn="ctr"/>
            <a:r>
              <a:rPr lang="en-US" sz="1000" b="1" i="1">
                <a:solidFill>
                  <a:schemeClr val="tx1"/>
                </a:solidFill>
                <a:latin typeface="+mn-lt"/>
              </a:rPr>
              <a:t>22,520</a:t>
            </a:r>
          </a:p>
        </p:txBody>
      </p:sp>
      <p:sp>
        <p:nvSpPr>
          <p:cNvPr id="177" name="TextBox 176"/>
          <p:cNvSpPr txBox="1"/>
          <p:nvPr/>
        </p:nvSpPr>
        <p:spPr>
          <a:xfrm>
            <a:off x="6523256" y="1746059"/>
            <a:ext cx="1580420" cy="282204"/>
          </a:xfrm>
          <a:prstGeom prst="rect">
            <a:avLst/>
          </a:prstGeom>
          <a:noFill/>
          <a:ln w="12700">
            <a:noFill/>
          </a:ln>
          <a:effectLst/>
        </p:spPr>
        <p:txBody>
          <a:bodyPr wrap="none" rtlCol="0">
            <a:spAutoFit/>
          </a:bodyPr>
          <a:lstStyle/>
          <a:p>
            <a:pPr algn="ctr"/>
            <a:r>
              <a:rPr lang="en-US" sz="1000" b="1">
                <a:solidFill>
                  <a:schemeClr val="bg1"/>
                </a:solidFill>
                <a:latin typeface="+mn-lt"/>
              </a:rPr>
              <a:t>(Northeast Tri County)</a:t>
            </a:r>
          </a:p>
        </p:txBody>
      </p:sp>
      <p:sp>
        <p:nvSpPr>
          <p:cNvPr id="178" name="TextBox 177"/>
          <p:cNvSpPr txBox="1"/>
          <p:nvPr/>
        </p:nvSpPr>
        <p:spPr>
          <a:xfrm>
            <a:off x="1831728" y="1713079"/>
            <a:ext cx="742623" cy="458583"/>
          </a:xfrm>
          <a:prstGeom prst="rect">
            <a:avLst/>
          </a:prstGeom>
          <a:noFill/>
          <a:ln w="12700">
            <a:noFill/>
          </a:ln>
          <a:effectLst/>
        </p:spPr>
        <p:txBody>
          <a:bodyPr wrap="none" rtlCol="0">
            <a:spAutoFit/>
          </a:bodyPr>
          <a:lstStyle/>
          <a:p>
            <a:pPr algn="ctr"/>
            <a:r>
              <a:rPr lang="en-US" sz="1000" b="1">
                <a:solidFill>
                  <a:schemeClr val="tx1"/>
                </a:solidFill>
                <a:latin typeface="+mn-lt"/>
              </a:rPr>
              <a:t>San Juan</a:t>
            </a:r>
          </a:p>
          <a:p>
            <a:pPr algn="ctr"/>
            <a:r>
              <a:rPr lang="en-US" sz="1000" b="1" i="1">
                <a:solidFill>
                  <a:schemeClr val="tx1"/>
                </a:solidFill>
                <a:latin typeface="+mn-lt"/>
              </a:rPr>
              <a:t>17,150</a:t>
            </a:r>
          </a:p>
        </p:txBody>
      </p:sp>
      <p:sp>
        <p:nvSpPr>
          <p:cNvPr id="183" name="TextBox 182"/>
          <p:cNvSpPr txBox="1"/>
          <p:nvPr/>
        </p:nvSpPr>
        <p:spPr>
          <a:xfrm>
            <a:off x="2316549" y="3263608"/>
            <a:ext cx="618861" cy="400110"/>
          </a:xfrm>
          <a:prstGeom prst="rect">
            <a:avLst/>
          </a:prstGeom>
          <a:noFill/>
          <a:ln w="12700">
            <a:noFill/>
          </a:ln>
          <a:effectLst/>
        </p:spPr>
        <p:txBody>
          <a:bodyPr wrap="square" rtlCol="0">
            <a:spAutoFit/>
          </a:bodyPr>
          <a:lstStyle/>
          <a:p>
            <a:pPr algn="ctr"/>
            <a:r>
              <a:rPr lang="en-US" sz="1000" b="1">
                <a:solidFill>
                  <a:schemeClr val="tx1"/>
                </a:solidFill>
                <a:latin typeface="+mn-lt"/>
              </a:rPr>
              <a:t>Kitsap</a:t>
            </a:r>
          </a:p>
          <a:p>
            <a:pPr algn="ctr"/>
            <a:r>
              <a:rPr lang="en-US" sz="1000" b="1" i="1">
                <a:solidFill>
                  <a:schemeClr val="tx1"/>
                </a:solidFill>
                <a:latin typeface="+mn-lt"/>
              </a:rPr>
              <a:t>270,100</a:t>
            </a:r>
          </a:p>
        </p:txBody>
      </p:sp>
      <p:grpSp>
        <p:nvGrpSpPr>
          <p:cNvPr id="11" name="Group 10"/>
          <p:cNvGrpSpPr/>
          <p:nvPr/>
        </p:nvGrpSpPr>
        <p:grpSpPr>
          <a:xfrm>
            <a:off x="8926129" y="2123773"/>
            <a:ext cx="2815916" cy="1317810"/>
            <a:chOff x="434162" y="4035083"/>
            <a:chExt cx="2815916" cy="1317810"/>
          </a:xfrm>
        </p:grpSpPr>
        <p:grpSp>
          <p:nvGrpSpPr>
            <p:cNvPr id="255" name="Group 254"/>
            <p:cNvGrpSpPr/>
            <p:nvPr userDrawn="1"/>
          </p:nvGrpSpPr>
          <p:grpSpPr>
            <a:xfrm>
              <a:off x="435347" y="4321406"/>
              <a:ext cx="2814731" cy="400110"/>
              <a:chOff x="12691078" y="3401030"/>
              <a:chExt cx="2814731" cy="400110"/>
            </a:xfrm>
          </p:grpSpPr>
          <p:sp>
            <p:nvSpPr>
              <p:cNvPr id="256" name="Rectangle 255"/>
              <p:cNvSpPr/>
              <p:nvPr userDrawn="1"/>
            </p:nvSpPr>
            <p:spPr>
              <a:xfrm>
                <a:off x="12691078" y="3491275"/>
                <a:ext cx="219456" cy="21945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a:solidFill>
                    <a:schemeClr val="tx1">
                      <a:lumMod val="75000"/>
                      <a:lumOff val="25000"/>
                    </a:schemeClr>
                  </a:solidFill>
                  <a:latin typeface="Century Gothic" panose="020B0502020202020204" pitchFamily="34" charset="0"/>
                </a:endParaRPr>
              </a:p>
            </p:txBody>
          </p:sp>
          <p:sp>
            <p:nvSpPr>
              <p:cNvPr id="257" name="TextBox 256"/>
              <p:cNvSpPr txBox="1"/>
              <p:nvPr userDrawn="1"/>
            </p:nvSpPr>
            <p:spPr>
              <a:xfrm>
                <a:off x="12885853" y="3401030"/>
                <a:ext cx="2619956" cy="400110"/>
              </a:xfrm>
              <a:prstGeom prst="rect">
                <a:avLst/>
              </a:prstGeom>
              <a:noFill/>
            </p:spPr>
            <p:txBody>
              <a:bodyPr wrap="square" rtlCol="0">
                <a:spAutoFit/>
              </a:bodyPr>
              <a:lstStyle/>
              <a:p>
                <a:r>
                  <a:rPr lang="en-US" sz="1000" b="1" kern="1200">
                    <a:solidFill>
                      <a:schemeClr val="tx1"/>
                    </a:solidFill>
                    <a:latin typeface="+mn-lt"/>
                    <a:ea typeface="+mn-ea"/>
                    <a:cs typeface="+mn-cs"/>
                  </a:rPr>
                  <a:t>Departments that have combined</a:t>
                </a:r>
              </a:p>
              <a:p>
                <a:r>
                  <a:rPr lang="en-US" sz="1000" b="1" kern="1200">
                    <a:solidFill>
                      <a:schemeClr val="tx1"/>
                    </a:solidFill>
                    <a:latin typeface="+mn-lt"/>
                    <a:ea typeface="+mn-ea"/>
                    <a:cs typeface="+mn-cs"/>
                  </a:rPr>
                  <a:t>public health &amp; human services (16)</a:t>
                </a:r>
              </a:p>
            </p:txBody>
          </p:sp>
        </p:grpSp>
        <p:grpSp>
          <p:nvGrpSpPr>
            <p:cNvPr id="10" name="Group 9"/>
            <p:cNvGrpSpPr/>
            <p:nvPr userDrawn="1"/>
          </p:nvGrpSpPr>
          <p:grpSpPr>
            <a:xfrm>
              <a:off x="434162" y="4035083"/>
              <a:ext cx="1936815" cy="1317810"/>
              <a:chOff x="434162" y="4035083"/>
              <a:chExt cx="1936815" cy="1317810"/>
            </a:xfrm>
          </p:grpSpPr>
          <p:grpSp>
            <p:nvGrpSpPr>
              <p:cNvPr id="4" name="Group 3"/>
              <p:cNvGrpSpPr/>
              <p:nvPr userDrawn="1"/>
            </p:nvGrpSpPr>
            <p:grpSpPr>
              <a:xfrm>
                <a:off x="434163" y="4755791"/>
                <a:ext cx="1936814" cy="597102"/>
                <a:chOff x="15619382" y="3472105"/>
                <a:chExt cx="1936814" cy="597102"/>
              </a:xfrm>
            </p:grpSpPr>
            <p:sp>
              <p:nvSpPr>
                <p:cNvPr id="132" name="Rectangle 131"/>
                <p:cNvSpPr/>
                <p:nvPr userDrawn="1"/>
              </p:nvSpPr>
              <p:spPr>
                <a:xfrm>
                  <a:off x="15619382" y="3487376"/>
                  <a:ext cx="214952" cy="219456"/>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algn="ctr">
                    <a:spcBef>
                      <a:spcPts val="200"/>
                    </a:spcBef>
                  </a:pPr>
                  <a:endParaRPr lang="en-US"/>
                </a:p>
              </p:txBody>
            </p:sp>
            <p:sp>
              <p:nvSpPr>
                <p:cNvPr id="134" name="Rectangle 133"/>
                <p:cNvSpPr/>
                <p:nvPr userDrawn="1"/>
              </p:nvSpPr>
              <p:spPr>
                <a:xfrm>
                  <a:off x="15619382" y="3848545"/>
                  <a:ext cx="219456" cy="219456"/>
                </a:xfrm>
                <a:prstGeom prst="rect">
                  <a:avLst/>
                </a:prstGeom>
                <a:ln>
                  <a:solidFill>
                    <a:srgbClr val="269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1" name="TextBox 180"/>
                <p:cNvSpPr txBox="1"/>
                <p:nvPr userDrawn="1"/>
              </p:nvSpPr>
              <p:spPr>
                <a:xfrm>
                  <a:off x="15815014" y="3472105"/>
                  <a:ext cx="1741182" cy="246221"/>
                </a:xfrm>
                <a:prstGeom prst="rect">
                  <a:avLst/>
                </a:prstGeom>
                <a:noFill/>
              </p:spPr>
              <p:txBody>
                <a:bodyPr wrap="none" rtlCol="0">
                  <a:spAutoFit/>
                </a:bodyPr>
                <a:lstStyle/>
                <a:p>
                  <a:r>
                    <a:rPr lang="en-US" sz="1000" b="1">
                      <a:solidFill>
                        <a:schemeClr val="tx1"/>
                      </a:solidFill>
                      <a:latin typeface="+mn-lt"/>
                    </a:rPr>
                    <a:t>Public Health Department</a:t>
                  </a:r>
                  <a:r>
                    <a:rPr lang="en-US" sz="1000" b="1" baseline="0">
                      <a:solidFill>
                        <a:schemeClr val="tx1"/>
                      </a:solidFill>
                      <a:latin typeface="+mn-lt"/>
                    </a:rPr>
                    <a:t> (8)</a:t>
                  </a:r>
                  <a:endParaRPr lang="en-US" sz="1000" b="1">
                    <a:solidFill>
                      <a:schemeClr val="tx1"/>
                    </a:solidFill>
                    <a:latin typeface="+mn-lt"/>
                  </a:endParaRPr>
                </a:p>
              </p:txBody>
            </p:sp>
            <p:sp>
              <p:nvSpPr>
                <p:cNvPr id="182" name="TextBox 181"/>
                <p:cNvSpPr txBox="1"/>
                <p:nvPr userDrawn="1"/>
              </p:nvSpPr>
              <p:spPr>
                <a:xfrm>
                  <a:off x="15815477" y="3822986"/>
                  <a:ext cx="1470274" cy="246221"/>
                </a:xfrm>
                <a:prstGeom prst="rect">
                  <a:avLst/>
                </a:prstGeom>
                <a:noFill/>
              </p:spPr>
              <p:txBody>
                <a:bodyPr wrap="none" rtlCol="0">
                  <a:spAutoFit/>
                </a:bodyPr>
                <a:lstStyle/>
                <a:p>
                  <a:r>
                    <a:rPr lang="en-US" sz="1000" b="1">
                      <a:solidFill>
                        <a:schemeClr val="tx1"/>
                      </a:solidFill>
                      <a:latin typeface="+mn-lt"/>
                    </a:rPr>
                    <a:t>Multi County District (3)</a:t>
                  </a:r>
                </a:p>
              </p:txBody>
            </p:sp>
          </p:grpSp>
          <p:grpSp>
            <p:nvGrpSpPr>
              <p:cNvPr id="258" name="Group 257"/>
              <p:cNvGrpSpPr/>
              <p:nvPr userDrawn="1"/>
            </p:nvGrpSpPr>
            <p:grpSpPr>
              <a:xfrm>
                <a:off x="434162" y="4035083"/>
                <a:ext cx="1700350" cy="246221"/>
                <a:chOff x="12691077" y="3835313"/>
                <a:chExt cx="1700350" cy="246221"/>
              </a:xfrm>
            </p:grpSpPr>
            <p:sp>
              <p:nvSpPr>
                <p:cNvPr id="259" name="Rectangle 258"/>
                <p:cNvSpPr/>
                <p:nvPr userDrawn="1"/>
              </p:nvSpPr>
              <p:spPr>
                <a:xfrm>
                  <a:off x="12691077" y="3853290"/>
                  <a:ext cx="219456" cy="21945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60" name="TextBox 259"/>
                <p:cNvSpPr txBox="1"/>
                <p:nvPr userDrawn="1"/>
              </p:nvSpPr>
              <p:spPr>
                <a:xfrm>
                  <a:off x="12892299" y="3835313"/>
                  <a:ext cx="1499128" cy="246221"/>
                </a:xfrm>
                <a:prstGeom prst="rect">
                  <a:avLst/>
                </a:prstGeom>
                <a:noFill/>
              </p:spPr>
              <p:txBody>
                <a:bodyPr wrap="none" rtlCol="0">
                  <a:spAutoFit/>
                </a:bodyPr>
                <a:lstStyle/>
                <a:p>
                  <a:r>
                    <a:rPr lang="en-US" sz="1000" b="1">
                      <a:solidFill>
                        <a:schemeClr val="tx1"/>
                      </a:solidFill>
                      <a:latin typeface="+mn-lt"/>
                    </a:rPr>
                    <a:t>Single County District (8)</a:t>
                  </a:r>
                </a:p>
              </p:txBody>
            </p:sp>
          </p:grpSp>
        </p:grpSp>
      </p:grpSp>
      <p:pic>
        <p:nvPicPr>
          <p:cNvPr id="3" name="Picture 2">
            <a:extLst>
              <a:ext uri="{FF2B5EF4-FFF2-40B4-BE49-F238E27FC236}">
                <a16:creationId xmlns:a16="http://schemas.microsoft.com/office/drawing/2014/main" id="{84EE4D84-CC6E-082A-90B4-CAC610C18E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811712" y="5822627"/>
            <a:ext cx="1996064" cy="587138"/>
          </a:xfrm>
          <a:prstGeom prst="rect">
            <a:avLst/>
          </a:prstGeom>
        </p:spPr>
      </p:pic>
    </p:spTree>
    <p:extLst>
      <p:ext uri="{BB962C8B-B14F-4D97-AF65-F5344CB8AC3E}">
        <p14:creationId xmlns:p14="http://schemas.microsoft.com/office/powerpoint/2010/main" val="39902567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cxnSp>
        <p:nvCxnSpPr>
          <p:cNvPr id="8" name="Straight Connector 7"/>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a:t>Public Health System</a:t>
            </a: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8856" y="1273708"/>
            <a:ext cx="8934287" cy="495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7243858" y="5134314"/>
            <a:ext cx="2776041" cy="1502976"/>
          </a:xfrm>
          <a:prstGeom prst="rect">
            <a:avLst/>
          </a:prstGeom>
        </p:spPr>
        <p:txBody>
          <a:bodyPr wrap="square">
            <a:spAutoFit/>
          </a:bodyPr>
          <a:lstStyle/>
          <a:p>
            <a:pPr marL="1588">
              <a:spcBef>
                <a:spcPts val="900"/>
              </a:spcBef>
            </a:pPr>
            <a:r>
              <a:rPr lang="en-US" sz="1600">
                <a:solidFill>
                  <a:schemeClr val="tx1"/>
                </a:solidFill>
                <a:latin typeface="+mn-lt"/>
              </a:rPr>
              <a:t>Partners</a:t>
            </a:r>
          </a:p>
          <a:p>
            <a:pPr marL="1588">
              <a:spcBef>
                <a:spcPts val="200"/>
              </a:spcBef>
            </a:pPr>
            <a:r>
              <a:rPr lang="en-US" sz="1200">
                <a:solidFill>
                  <a:schemeClr val="tx1"/>
                </a:solidFill>
                <a:latin typeface="+mn-lt"/>
              </a:rPr>
              <a:t>Private Sector</a:t>
            </a:r>
          </a:p>
          <a:p>
            <a:pPr marL="1588"/>
            <a:r>
              <a:rPr lang="en-US" sz="1200">
                <a:solidFill>
                  <a:schemeClr val="tx1"/>
                </a:solidFill>
                <a:latin typeface="+mn-lt"/>
              </a:rPr>
              <a:t>Professional Associations</a:t>
            </a:r>
          </a:p>
          <a:p>
            <a:pPr marL="1588"/>
            <a:r>
              <a:rPr lang="en-US" sz="1200">
                <a:solidFill>
                  <a:schemeClr val="tx1"/>
                </a:solidFill>
                <a:latin typeface="+mn-lt"/>
              </a:rPr>
              <a:t>Academic Institutions</a:t>
            </a:r>
          </a:p>
          <a:p>
            <a:pPr marL="1588"/>
            <a:r>
              <a:rPr lang="en-US" sz="1200">
                <a:solidFill>
                  <a:schemeClr val="tx1"/>
                </a:solidFill>
                <a:latin typeface="+mn-lt"/>
              </a:rPr>
              <a:t>Non-Profit Organizations</a:t>
            </a:r>
          </a:p>
          <a:p>
            <a:pPr marL="1588">
              <a:spcBef>
                <a:spcPts val="200"/>
              </a:spcBef>
            </a:pPr>
            <a:r>
              <a:rPr lang="en-US" sz="1200">
                <a:solidFill>
                  <a:schemeClr val="tx1"/>
                </a:solidFill>
                <a:latin typeface="+mn-lt"/>
              </a:rPr>
              <a:t>Health Care Delivery System</a:t>
            </a:r>
          </a:p>
          <a:p>
            <a:pPr marL="1588"/>
            <a:r>
              <a:rPr lang="en-US" sz="1200">
                <a:solidFill>
                  <a:schemeClr val="tx1"/>
                </a:solidFill>
                <a:latin typeface="+mn-lt"/>
              </a:rPr>
              <a:t>Other Stakeholders</a:t>
            </a:r>
          </a:p>
        </p:txBody>
      </p:sp>
      <p:sp>
        <p:nvSpPr>
          <p:cNvPr id="22" name="Oval 21"/>
          <p:cNvSpPr/>
          <p:nvPr userDrawn="1"/>
        </p:nvSpPr>
        <p:spPr>
          <a:xfrm>
            <a:off x="2977978" y="3612150"/>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2635357" y="3392441"/>
            <a:ext cx="685800" cy="433387"/>
          </a:xfrm>
          <a:prstGeom prst="rect">
            <a:avLst/>
          </a:prstGeom>
          <a:noFill/>
          <a:ln w="25400">
            <a:solidFill>
              <a:srgbClr val="269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userDrawn="1"/>
        </p:nvCxnSpPr>
        <p:spPr>
          <a:xfrm>
            <a:off x="2968411" y="5893601"/>
            <a:ext cx="1005919"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2968413" y="3905085"/>
            <a:ext cx="0" cy="1996215"/>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4916566" y="5690941"/>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910002" y="5133260"/>
            <a:ext cx="2667000" cy="1133644"/>
          </a:xfrm>
          <a:prstGeom prst="rect">
            <a:avLst/>
          </a:prstGeom>
          <a:noFill/>
        </p:spPr>
        <p:txBody>
          <a:bodyPr wrap="square">
            <a:spAutoFit/>
          </a:bodyPr>
          <a:lstStyle/>
          <a:p>
            <a:pPr>
              <a:spcBef>
                <a:spcPts val="900"/>
              </a:spcBef>
            </a:pPr>
            <a:r>
              <a:rPr lang="en-US" sz="1600">
                <a:solidFill>
                  <a:schemeClr val="tx1"/>
                </a:solidFill>
                <a:latin typeface="+mn-lt"/>
              </a:rPr>
              <a:t>Government</a:t>
            </a:r>
          </a:p>
          <a:p>
            <a:pPr>
              <a:spcBef>
                <a:spcPts val="200"/>
              </a:spcBef>
            </a:pPr>
            <a:r>
              <a:rPr lang="en-US" sz="1200">
                <a:solidFill>
                  <a:schemeClr val="tx1"/>
                </a:solidFill>
                <a:latin typeface="+mn-lt"/>
              </a:rPr>
              <a:t>Department of Health</a:t>
            </a:r>
          </a:p>
          <a:p>
            <a:r>
              <a:rPr lang="en-US" sz="1200">
                <a:solidFill>
                  <a:schemeClr val="tx1"/>
                </a:solidFill>
                <a:latin typeface="+mn-lt"/>
              </a:rPr>
              <a:t>State Board of Health</a:t>
            </a:r>
          </a:p>
          <a:p>
            <a:r>
              <a:rPr lang="en-US" sz="1200">
                <a:solidFill>
                  <a:schemeClr val="tx1"/>
                </a:solidFill>
                <a:latin typeface="+mn-lt"/>
              </a:rPr>
              <a:t>Local Health Jurisdictions (35)</a:t>
            </a:r>
          </a:p>
          <a:p>
            <a:r>
              <a:rPr lang="en-US" sz="1200">
                <a:solidFill>
                  <a:schemeClr val="tx1"/>
                </a:solidFill>
                <a:latin typeface="+mn-lt"/>
              </a:rPr>
              <a:t>Tribal Nations (29)</a:t>
            </a:r>
          </a:p>
        </p:txBody>
      </p:sp>
      <p:sp>
        <p:nvSpPr>
          <p:cNvPr id="28" name="Rectangle 27"/>
          <p:cNvSpPr/>
          <p:nvPr userDrawn="1"/>
        </p:nvSpPr>
        <p:spPr>
          <a:xfrm>
            <a:off x="1612793" y="5052658"/>
            <a:ext cx="2402823" cy="369332"/>
          </a:xfrm>
          <a:prstGeom prst="rect">
            <a:avLst/>
          </a:prstGeom>
          <a:solidFill>
            <a:schemeClr val="bg1"/>
          </a:solidFill>
        </p:spPr>
        <p:txBody>
          <a:bodyPr wrap="square">
            <a:spAutoFit/>
          </a:bodyPr>
          <a:lstStyle/>
          <a:p>
            <a:pPr algn="l"/>
            <a:r>
              <a:rPr lang="en-US" sz="1800">
                <a:solidFill>
                  <a:srgbClr val="2699BB"/>
                </a:solidFill>
                <a:latin typeface="Century Gothic" panose="020B0502020202020204" pitchFamily="34" charset="0"/>
              </a:rPr>
              <a:t>WASHINGTON STATE</a:t>
            </a:r>
          </a:p>
        </p:txBody>
      </p:sp>
      <p:cxnSp>
        <p:nvCxnSpPr>
          <p:cNvPr id="29" name="Straight Connector 28"/>
          <p:cNvCxnSpPr/>
          <p:nvPr userDrawn="1"/>
        </p:nvCxnSpPr>
        <p:spPr>
          <a:xfrm>
            <a:off x="6895475" y="5890578"/>
            <a:ext cx="348383"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489554" y="5893297"/>
            <a:ext cx="427012"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0176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720456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23476037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1029432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a:t>Text…</a:t>
            </a:r>
          </a:p>
        </p:txBody>
      </p:sp>
    </p:spTree>
    <p:extLst>
      <p:ext uri="{BB962C8B-B14F-4D97-AF65-F5344CB8AC3E}">
        <p14:creationId xmlns:p14="http://schemas.microsoft.com/office/powerpoint/2010/main" val="35419024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4041691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pic>
        <p:nvPicPr>
          <p:cNvPr id="11" name="Picture 10" descr="photo of downtown Spokane with Spokane River in forefront"/>
          <p:cNvPicPr>
            <a:picLocks noChangeAspect="1"/>
          </p:cNvPicPr>
          <p:nvPr userDrawn="1"/>
        </p:nvPicPr>
        <p:blipFill rotWithShape="1">
          <a:blip r:embed="rId2">
            <a:extLst>
              <a:ext uri="{28A0092B-C50C-407E-A947-70E740481C1C}">
                <a14:useLocalDpi xmlns:a14="http://schemas.microsoft.com/office/drawing/2010/main" val="0"/>
              </a:ext>
            </a:extLst>
          </a:blip>
          <a:srcRect t="8921" b="15783"/>
          <a:stretch/>
        </p:blipFill>
        <p:spPr>
          <a:xfrm>
            <a:off x="1" y="0"/>
            <a:ext cx="12200524" cy="4572000"/>
          </a:xfrm>
          <a:prstGeom prst="rect">
            <a:avLst/>
          </a:prstGeom>
        </p:spPr>
      </p:pic>
      <p:pic>
        <p:nvPicPr>
          <p:cNvPr id="2" name="Picture 1">
            <a:extLst>
              <a:ext uri="{FF2B5EF4-FFF2-40B4-BE49-F238E27FC236}">
                <a16:creationId xmlns:a16="http://schemas.microsoft.com/office/drawing/2014/main" id="{65669BCC-FB9F-B78A-0E94-EC00588E352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56B80EA2-AD74-B15F-8A54-98558C16EF72}"/>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1C324521-E337-22C7-6039-3D4D1671686A}"/>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4164485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26075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652297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504768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a:t>Left Photo Slide 1</a:t>
            </a:r>
          </a:p>
        </p:txBody>
      </p:sp>
    </p:spTree>
    <p:extLst>
      <p:ext uri="{BB962C8B-B14F-4D97-AF65-F5344CB8AC3E}">
        <p14:creationId xmlns:p14="http://schemas.microsoft.com/office/powerpoint/2010/main" val="1668251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a:t>Left Photo Slide 2</a:t>
            </a:r>
          </a:p>
        </p:txBody>
      </p:sp>
    </p:spTree>
    <p:extLst>
      <p:ext uri="{BB962C8B-B14F-4D97-AF65-F5344CB8AC3E}">
        <p14:creationId xmlns:p14="http://schemas.microsoft.com/office/powerpoint/2010/main" val="10543462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a:t>Left Photo Slide 3</a:t>
            </a:r>
          </a:p>
        </p:txBody>
      </p:sp>
    </p:spTree>
    <p:extLst>
      <p:ext uri="{BB962C8B-B14F-4D97-AF65-F5344CB8AC3E}">
        <p14:creationId xmlns:p14="http://schemas.microsoft.com/office/powerpoint/2010/main" val="13172279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25080158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a:t>Right Photo Slide 2</a:t>
            </a:r>
          </a:p>
        </p:txBody>
      </p:sp>
    </p:spTree>
    <p:extLst>
      <p:ext uri="{BB962C8B-B14F-4D97-AF65-F5344CB8AC3E}">
        <p14:creationId xmlns:p14="http://schemas.microsoft.com/office/powerpoint/2010/main" val="2600895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a:t>Right Photo Slide 3</a:t>
            </a:r>
          </a:p>
        </p:txBody>
      </p:sp>
    </p:spTree>
    <p:extLst>
      <p:ext uri="{BB962C8B-B14F-4D97-AF65-F5344CB8AC3E}">
        <p14:creationId xmlns:p14="http://schemas.microsoft.com/office/powerpoint/2010/main" val="4826252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a:t>Name</a:t>
            </a:r>
          </a:p>
        </p:txBody>
      </p:sp>
    </p:spTree>
    <p:extLst>
      <p:ext uri="{BB962C8B-B14F-4D97-AF65-F5344CB8AC3E}">
        <p14:creationId xmlns:p14="http://schemas.microsoft.com/office/powerpoint/2010/main" val="1138106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pic>
        <p:nvPicPr>
          <p:cNvPr id="13" name="Picture 12" descr="photo of a boat navigating around a couple of islands in the Puget Sound"/>
          <p:cNvPicPr>
            <a:picLocks noChangeAspect="1"/>
          </p:cNvPicPr>
          <p:nvPr userDrawn="1"/>
        </p:nvPicPr>
        <p:blipFill rotWithShape="1">
          <a:blip r:embed="rId2">
            <a:extLst>
              <a:ext uri="{28A0092B-C50C-407E-A947-70E740481C1C}">
                <a14:useLocalDpi xmlns:a14="http://schemas.microsoft.com/office/drawing/2010/main" val="0"/>
              </a:ext>
            </a:extLst>
          </a:blip>
          <a:srcRect t="435" b="24049"/>
          <a:stretch/>
        </p:blipFill>
        <p:spPr>
          <a:xfrm>
            <a:off x="0" y="-2"/>
            <a:ext cx="12192000" cy="4572001"/>
          </a:xfrm>
          <a:prstGeom prst="rect">
            <a:avLst/>
          </a:prstGeom>
        </p:spPr>
      </p:pic>
      <p:pic>
        <p:nvPicPr>
          <p:cNvPr id="2" name="Picture 1">
            <a:extLst>
              <a:ext uri="{FF2B5EF4-FFF2-40B4-BE49-F238E27FC236}">
                <a16:creationId xmlns:a16="http://schemas.microsoft.com/office/drawing/2014/main" id="{B9BEEE91-389E-BC77-0AC3-D352287A1C6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8503312A-C69A-5DBA-2A59-2DBA09096E96}"/>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7CC90AF8-5DC6-E142-0C4D-416CD33CF7B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2363844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a:t>Team Slide 1</a:t>
            </a:r>
          </a:p>
        </p:txBody>
      </p:sp>
    </p:spTree>
    <p:extLst>
      <p:ext uri="{BB962C8B-B14F-4D97-AF65-F5344CB8AC3E}">
        <p14:creationId xmlns:p14="http://schemas.microsoft.com/office/powerpoint/2010/main" val="1672404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a:t>
            </a:r>
            <a:r>
              <a:rPr lang="en-US" sz="1800" baseline="0">
                <a:solidFill>
                  <a:srgbClr val="2699BB"/>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a:t>Team Slide 2</a:t>
            </a:r>
          </a:p>
        </p:txBody>
      </p:sp>
    </p:spTree>
    <p:extLst>
      <p:ext uri="{BB962C8B-B14F-4D97-AF65-F5344CB8AC3E}">
        <p14:creationId xmlns:p14="http://schemas.microsoft.com/office/powerpoint/2010/main" val="882989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9235" y="4507928"/>
            <a:ext cx="12201236" cy="2161877"/>
            <a:chOff x="-9235" y="4393628"/>
            <a:chExt cx="12201236" cy="2161877"/>
          </a:xfrm>
        </p:grpSpPr>
        <p:sp>
          <p:nvSpPr>
            <p:cNvPr id="50" name="TextBox 49"/>
            <p:cNvSpPr txBox="1"/>
            <p:nvPr userDrawn="1"/>
          </p:nvSpPr>
          <p:spPr>
            <a:xfrm>
              <a:off x="-9235" y="4393628"/>
              <a:ext cx="3066237" cy="2034403"/>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800" b="1" kern="120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800" b="1" kern="1200">
                  <a:solidFill>
                    <a:schemeClr val="tx1"/>
                  </a:solidFill>
                  <a:latin typeface="+mn-lt"/>
                  <a:ea typeface="+mn-ea"/>
                  <a:cs typeface="+mn-cs"/>
                </a:rPr>
                <a:t>&amp; Health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800" b="0" i="1" kern="1200">
                  <a:solidFill>
                    <a:srgbClr val="2699BB"/>
                  </a:solidFill>
                  <a:latin typeface="+mn-lt"/>
                  <a:ea typeface="+mn-ea"/>
                  <a:cs typeface="+mn-cs"/>
                </a:rPr>
                <a:t>Initiatives</a:t>
              </a:r>
            </a:p>
            <a:p>
              <a:pPr marL="0" marR="0" lvl="0" indent="0" algn="ctr" defTabSz="914400" rtl="0" eaLnBrk="1" fontAlgn="auto" latinLnBrk="0" hangingPunct="1">
                <a:lnSpc>
                  <a:spcPct val="90000"/>
                </a:lnSpc>
                <a:spcBef>
                  <a:spcPts val="600"/>
                </a:spcBef>
                <a:spcAft>
                  <a:spcPts val="0"/>
                </a:spcAft>
                <a:buClr>
                  <a:srgbClr val="57B6AF"/>
                </a:buClr>
                <a:buSzTx/>
                <a:buFont typeface="Arial" panose="020B0604020202020204" pitchFamily="34" charset="0"/>
                <a:buNone/>
                <a:tabLst/>
                <a:defRPr/>
              </a:pPr>
              <a:r>
                <a:rPr lang="en-US" sz="1600" b="0" i="0" kern="1200">
                  <a:solidFill>
                    <a:schemeClr val="tx1"/>
                  </a:solidFill>
                  <a:latin typeface="+mn-lt"/>
                  <a:ea typeface="+mn-ea"/>
                  <a:cs typeface="+mn-cs"/>
                </a:rPr>
                <a:t>Measles</a:t>
              </a:r>
              <a:r>
                <a:rPr lang="en-US" sz="1600" b="0" i="0" kern="1200" baseline="0">
                  <a:solidFill>
                    <a:schemeClr val="tx1"/>
                  </a:solidFill>
                  <a:latin typeface="+mn-lt"/>
                  <a:ea typeface="+mn-ea"/>
                  <a:cs typeface="+mn-cs"/>
                </a:rPr>
                <a:t> </a:t>
              </a:r>
              <a:r>
                <a:rPr lang="en-US" sz="1600" b="0" i="0" kern="1200">
                  <a:solidFill>
                    <a:schemeClr val="tx1"/>
                  </a:solidFill>
                  <a:latin typeface="+mn-lt"/>
                  <a:ea typeface="+mn-ea"/>
                  <a:cs typeface="+mn-cs"/>
                </a:rPr>
                <a:t>Control</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err="1">
                  <a:solidFill>
                    <a:schemeClr val="tx1"/>
                  </a:solidFill>
                  <a:latin typeface="+mn-lt"/>
                  <a:ea typeface="+mn-ea"/>
                  <a:cs typeface="+mn-cs"/>
                </a:rPr>
                <a:t>EndAIDS</a:t>
              </a:r>
              <a:endParaRPr lang="en-US" sz="1600" b="0" i="0" kern="1200">
                <a:solidFill>
                  <a:schemeClr val="tx1"/>
                </a:solidFill>
                <a:latin typeface="+mn-lt"/>
                <a:ea typeface="+mn-ea"/>
                <a:cs typeface="+mn-cs"/>
              </a:endParaRP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Vital Statistics</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a:solidFill>
                    <a:schemeClr val="tx1"/>
                  </a:solidFill>
                  <a:latin typeface="+mn-lt"/>
                  <a:ea typeface="+mn-ea"/>
                  <a:cs typeface="+mn-cs"/>
                </a:rPr>
                <a:t>(E. coli, mumps, etc.)</a:t>
              </a:r>
            </a:p>
          </p:txBody>
        </p:sp>
        <p:sp>
          <p:nvSpPr>
            <p:cNvPr id="51" name="TextBox 50"/>
            <p:cNvSpPr txBox="1"/>
            <p:nvPr userDrawn="1"/>
          </p:nvSpPr>
          <p:spPr>
            <a:xfrm>
              <a:off x="6055110" y="4393629"/>
              <a:ext cx="3070684"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Community Health</a:t>
              </a:r>
            </a:p>
            <a:p>
              <a:pPr algn="ctr">
                <a:spcBef>
                  <a:spcPts val="600"/>
                </a:spcBef>
              </a:pPr>
              <a:r>
                <a:rPr lang="en-US" sz="1800" b="0" i="1" kern="1200">
                  <a:solidFill>
                    <a:srgbClr val="2699BB"/>
                  </a:solidFill>
                  <a:latin typeface="+mn-lt"/>
                  <a:ea typeface="+mn-ea"/>
                  <a:cs typeface="+mn-cs"/>
                </a:rPr>
                <a:t>Initiatives</a:t>
              </a:r>
              <a:endParaRPr lang="en-US" sz="1800">
                <a:solidFill>
                  <a:srgbClr val="2699BB"/>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300"/>
                </a:spcBef>
                <a:spcAft>
                  <a:spcPts val="0"/>
                </a:spcAft>
                <a:buClrTx/>
                <a:buSzTx/>
                <a:buFontTx/>
                <a:buNone/>
                <a:tabLst/>
                <a:defRPr/>
              </a:pPr>
              <a:r>
                <a:rPr lang="en-US" sz="1600" b="0" i="0" kern="1200">
                  <a:solidFill>
                    <a:schemeClr val="tx1"/>
                  </a:solidFill>
                  <a:latin typeface="+mn-lt"/>
                  <a:ea typeface="+mn-ea"/>
                  <a:cs typeface="+mn-cs"/>
                </a:rPr>
                <a:t>Immunization Rates</a:t>
              </a:r>
            </a:p>
            <a:p>
              <a:pPr marL="0" algn="ctr" defTabSz="914400" rtl="0" eaLnBrk="1" latinLnBrk="0" hangingPunct="1">
                <a:spcBef>
                  <a:spcPts val="300"/>
                </a:spcBef>
              </a:pPr>
              <a:r>
                <a:rPr lang="en-US" sz="1600" b="0" i="0" kern="1200">
                  <a:solidFill>
                    <a:schemeClr val="tx1"/>
                  </a:solidFill>
                  <a:latin typeface="+mn-lt"/>
                  <a:ea typeface="+mn-ea"/>
                  <a:cs typeface="+mn-cs"/>
                </a:rPr>
                <a:t>Family Planning (Title X)</a:t>
              </a:r>
            </a:p>
            <a:p>
              <a:pPr marL="0" algn="ctr" defTabSz="914400" rtl="0" eaLnBrk="1" latinLnBrk="0" hangingPunct="1">
                <a:spcBef>
                  <a:spcPts val="300"/>
                </a:spcBef>
              </a:pPr>
              <a:r>
                <a:rPr lang="en-US" sz="1600" b="0" i="0" kern="1200">
                  <a:solidFill>
                    <a:schemeClr val="tx1"/>
                  </a:solidFill>
                  <a:latin typeface="+mn-lt"/>
                  <a:ea typeface="+mn-ea"/>
                  <a:cs typeface="+mn-cs"/>
                </a:rPr>
                <a:t>Marijuana Prevention</a:t>
              </a:r>
            </a:p>
          </p:txBody>
        </p:sp>
        <p:sp>
          <p:nvSpPr>
            <p:cNvPr id="52" name="TextBox 51"/>
            <p:cNvSpPr txBox="1"/>
            <p:nvPr userDrawn="1"/>
          </p:nvSpPr>
          <p:spPr>
            <a:xfrm>
              <a:off x="3057003" y="4393629"/>
              <a:ext cx="2998107" cy="18374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Public Health</a:t>
              </a:r>
            </a:p>
            <a:p>
              <a:pPr algn="ctr">
                <a:spcBef>
                  <a:spcPts val="600"/>
                </a:spcBef>
              </a:pPr>
              <a:r>
                <a:rPr lang="en-US" sz="1800" b="0" i="1" kern="1200">
                  <a:solidFill>
                    <a:srgbClr val="2699BB"/>
                  </a:solidFill>
                  <a:latin typeface="+mn-lt"/>
                  <a:ea typeface="+mn-ea"/>
                  <a:cs typeface="+mn-cs"/>
                </a:rPr>
                <a:t>Initiatives</a:t>
              </a:r>
              <a:endParaRPr lang="en-US" sz="1800">
                <a:solidFill>
                  <a:srgbClr val="2699BB"/>
                </a:solidFill>
                <a:latin typeface="+mn-lt"/>
              </a:endParaRPr>
            </a:p>
            <a:p>
              <a:pPr algn="ctr">
                <a:spcBef>
                  <a:spcPts val="600"/>
                </a:spcBef>
              </a:pPr>
              <a:r>
                <a:rPr lang="en-US" sz="1600" b="0" i="0" kern="1200">
                  <a:solidFill>
                    <a:schemeClr val="tx1"/>
                  </a:solidFill>
                  <a:latin typeface="+mn-lt"/>
                  <a:ea typeface="+mn-ea"/>
                  <a:cs typeface="+mn-cs"/>
                </a:rPr>
                <a:t>Puget</a:t>
              </a:r>
              <a:r>
                <a:rPr lang="en-US" sz="1600" b="0" i="0" kern="1200" baseline="0">
                  <a:solidFill>
                    <a:schemeClr val="tx1"/>
                  </a:solidFill>
                  <a:latin typeface="+mn-lt"/>
                  <a:ea typeface="+mn-ea"/>
                  <a:cs typeface="+mn-cs"/>
                </a:rPr>
                <a:t> Sound Cleanup</a:t>
              </a:r>
              <a:endParaRPr lang="en-US" sz="1600" b="0" i="0" kern="1200">
                <a:solidFill>
                  <a:schemeClr val="tx1"/>
                </a:solidFill>
                <a:latin typeface="+mn-lt"/>
                <a:ea typeface="+mn-ea"/>
                <a:cs typeface="+mn-cs"/>
              </a:endParaRPr>
            </a:p>
            <a:p>
              <a:pPr algn="ctr">
                <a:spcBef>
                  <a:spcPts val="300"/>
                </a:spcBef>
              </a:pPr>
              <a:r>
                <a:rPr lang="en-US" sz="1600" b="0" i="0" kern="1200">
                  <a:solidFill>
                    <a:schemeClr val="tx1"/>
                  </a:solidFill>
                  <a:latin typeface="+mn-lt"/>
                  <a:ea typeface="+mn-ea"/>
                  <a:cs typeface="+mn-cs"/>
                </a:rPr>
                <a:t> PFAS</a:t>
              </a:r>
            </a:p>
            <a:p>
              <a:pPr algn="ctr">
                <a:spcBef>
                  <a:spcPts val="300"/>
                </a:spcBef>
              </a:pPr>
              <a:r>
                <a:rPr lang="en-US" sz="1600" b="0" i="0" kern="1200">
                  <a:solidFill>
                    <a:schemeClr val="tx1"/>
                  </a:solidFill>
                  <a:latin typeface="+mn-lt"/>
                  <a:ea typeface="+mn-ea"/>
                  <a:cs typeface="+mn-cs"/>
                </a:rPr>
                <a:t> Pesticide Exposures</a:t>
              </a:r>
            </a:p>
          </p:txBody>
        </p:sp>
        <p:sp>
          <p:nvSpPr>
            <p:cNvPr id="53" name="TextBox 52"/>
            <p:cNvSpPr txBox="1"/>
            <p:nvPr userDrawn="1"/>
          </p:nvSpPr>
          <p:spPr>
            <a:xfrm>
              <a:off x="9125794" y="4394914"/>
              <a:ext cx="3066207"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a:solidFill>
                    <a:schemeClr val="tx1"/>
                  </a:solidFill>
                  <a:latin typeface="+mn-lt"/>
                  <a:ea typeface="+mn-ea"/>
                  <a:cs typeface="+mn-cs"/>
                </a:rPr>
                <a:t>Quality Assurance</a:t>
              </a:r>
            </a:p>
            <a:p>
              <a:pPr algn="ctr">
                <a:spcBef>
                  <a:spcPts val="600"/>
                </a:spcBef>
              </a:pPr>
              <a:r>
                <a:rPr lang="en-US" sz="1800" b="0" i="1" kern="1200">
                  <a:solidFill>
                    <a:srgbClr val="2699BB"/>
                  </a:solidFill>
                  <a:latin typeface="+mn-lt"/>
                  <a:ea typeface="+mn-ea"/>
                  <a:cs typeface="+mn-cs"/>
                </a:rPr>
                <a:t>Initiatives</a:t>
              </a:r>
              <a:endParaRPr lang="en-US" sz="1800">
                <a:solidFill>
                  <a:srgbClr val="2699BB"/>
                </a:solidFill>
                <a:latin typeface="+mn-lt"/>
              </a:endParaRPr>
            </a:p>
            <a:p>
              <a:pPr marL="0" algn="ctr" defTabSz="914400" rtl="0" eaLnBrk="1" latinLnBrk="0" hangingPunct="1">
                <a:spcBef>
                  <a:spcPts val="600"/>
                </a:spcBef>
              </a:pPr>
              <a:r>
                <a:rPr lang="en-US" sz="1600" b="0" i="0" kern="1200">
                  <a:solidFill>
                    <a:schemeClr val="tx1"/>
                  </a:solidFill>
                  <a:latin typeface="+mn-lt"/>
                  <a:ea typeface="+mn-ea"/>
                  <a:cs typeface="+mn-cs"/>
                </a:rPr>
                <a:t>Opioids</a:t>
              </a:r>
            </a:p>
            <a:p>
              <a:pPr marL="0" algn="ctr" defTabSz="914400" rtl="0" eaLnBrk="1" latinLnBrk="0" hangingPunct="1">
                <a:spcBef>
                  <a:spcPts val="300"/>
                </a:spcBef>
              </a:pPr>
              <a:r>
                <a:rPr lang="en-US" sz="1600" b="0" i="0" kern="1200">
                  <a:solidFill>
                    <a:schemeClr val="tx1"/>
                  </a:solidFill>
                  <a:latin typeface="+mn-lt"/>
                  <a:ea typeface="+mn-ea"/>
                  <a:cs typeface="+mn-cs"/>
                </a:rPr>
                <a:t>Behavioral Health Integration </a:t>
              </a:r>
            </a:p>
            <a:p>
              <a:pPr marL="0" algn="ctr" defTabSz="914400" rtl="0" eaLnBrk="1" latinLnBrk="0" hangingPunct="1">
                <a:spcBef>
                  <a:spcPts val="300"/>
                </a:spcBef>
              </a:pPr>
              <a:r>
                <a:rPr lang="en-US" sz="1600" b="0" i="0" kern="1200">
                  <a:solidFill>
                    <a:schemeClr val="tx1"/>
                  </a:solidFill>
                  <a:latin typeface="+mn-lt"/>
                  <a:ea typeface="+mn-ea"/>
                  <a:cs typeface="+mn-cs"/>
                </a:rPr>
                <a:t>Certificate of Need</a:t>
              </a:r>
            </a:p>
            <a:p>
              <a:pPr marL="0" algn="ctr" defTabSz="914400" rtl="0" eaLnBrk="1" latinLnBrk="0" hangingPunct="1">
                <a:spcBef>
                  <a:spcPts val="300"/>
                </a:spcBef>
              </a:pPr>
              <a:r>
                <a:rPr lang="en-US" sz="1600" b="0" i="0" kern="1200">
                  <a:solidFill>
                    <a:schemeClr val="tx1"/>
                  </a:solidFill>
                  <a:latin typeface="+mn-lt"/>
                  <a:ea typeface="+mn-ea"/>
                  <a:cs typeface="+mn-cs"/>
                </a:rPr>
                <a:t> Health Professions</a:t>
              </a:r>
            </a:p>
          </p:txBody>
        </p:sp>
      </p:grpSp>
      <p:grpSp>
        <p:nvGrpSpPr>
          <p:cNvPr id="3" name="Group 2"/>
          <p:cNvGrpSpPr/>
          <p:nvPr userDrawn="1"/>
        </p:nvGrpSpPr>
        <p:grpSpPr>
          <a:xfrm>
            <a:off x="0" y="1559462"/>
            <a:ext cx="12192001" cy="2805561"/>
            <a:chOff x="0" y="1388012"/>
            <a:chExt cx="12192001" cy="2805561"/>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388012"/>
              <a:ext cx="2998107" cy="2805561"/>
            </a:xfrm>
            <a:prstGeom prst="rect">
              <a:avLst/>
            </a:prstGeom>
          </p:spPr>
        </p:pic>
        <p:pic>
          <p:nvPicPr>
            <p:cNvPr id="30"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388012"/>
              <a:ext cx="3070684" cy="278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388015"/>
              <a:ext cx="3057003" cy="2783658"/>
            </a:xfrm>
            <a:prstGeom prst="rect">
              <a:avLst/>
            </a:prstGeom>
            <a:effectLst/>
          </p:spPr>
        </p:pic>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388012"/>
              <a:ext cx="3066207" cy="2783659"/>
            </a:xfrm>
            <a:prstGeom prst="rect">
              <a:avLst/>
            </a:prstGeom>
            <a:effectLst/>
          </p:spPr>
        </p:pic>
      </p:grpSp>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2848188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3" name="Picture Placeholder 14"/>
          <p:cNvSpPr>
            <a:spLocks noGrp="1"/>
          </p:cNvSpPr>
          <p:nvPr>
            <p:ph type="pic" sz="quarter" idx="12"/>
          </p:nvPr>
        </p:nvSpPr>
        <p:spPr>
          <a:xfrm>
            <a:off x="5626101" y="1876424"/>
            <a:ext cx="5219700" cy="2905125"/>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a:t>Web Presence Screenshot</a:t>
            </a:r>
          </a:p>
        </p:txBody>
      </p:sp>
    </p:spTree>
    <p:extLst>
      <p:ext uri="{BB962C8B-B14F-4D97-AF65-F5344CB8AC3E}">
        <p14:creationId xmlns:p14="http://schemas.microsoft.com/office/powerpoint/2010/main" val="30693946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a:t>Web Presence Address</a:t>
            </a:r>
          </a:p>
        </p:txBody>
      </p:sp>
    </p:spTree>
    <p:extLst>
      <p:ext uri="{BB962C8B-B14F-4D97-AF65-F5344CB8AC3E}">
        <p14:creationId xmlns:p14="http://schemas.microsoft.com/office/powerpoint/2010/main" val="22369749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0240" y="457200"/>
            <a:ext cx="9131520" cy="5714216"/>
          </a:xfrm>
          <a:prstGeom prst="rect">
            <a:avLst/>
          </a:prstGeom>
        </p:spPr>
      </p:pic>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5" name="Picture Placeholder 14"/>
          <p:cNvSpPr>
            <a:spLocks noGrp="1"/>
          </p:cNvSpPr>
          <p:nvPr>
            <p:ph type="pic" sz="quarter" idx="12"/>
          </p:nvPr>
        </p:nvSpPr>
        <p:spPr>
          <a:xfrm>
            <a:off x="2552700" y="780658"/>
            <a:ext cx="7162800" cy="504864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Tree>
    <p:extLst>
      <p:ext uri="{BB962C8B-B14F-4D97-AF65-F5344CB8AC3E}">
        <p14:creationId xmlns:p14="http://schemas.microsoft.com/office/powerpoint/2010/main" val="27710815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8"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Screenshot</a:t>
            </a:r>
          </a:p>
        </p:txBody>
      </p:sp>
      <p:pic>
        <p:nvPicPr>
          <p:cNvPr id="3" name="Picture 2" descr="Graphical user interface, text, website&#10;&#10;Description automatically generated">
            <a:extLst>
              <a:ext uri="{FF2B5EF4-FFF2-40B4-BE49-F238E27FC236}">
                <a16:creationId xmlns:a16="http://schemas.microsoft.com/office/drawing/2014/main" id="{A4600CD7-3841-A160-F771-AD35AAFD47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6188" y="1453015"/>
            <a:ext cx="1868186" cy="3463929"/>
          </a:xfrm>
          <a:prstGeom prst="rect">
            <a:avLst/>
          </a:prstGeom>
        </p:spPr>
      </p:pic>
    </p:spTree>
    <p:extLst>
      <p:ext uri="{BB962C8B-B14F-4D97-AF65-F5344CB8AC3E}">
        <p14:creationId xmlns:p14="http://schemas.microsoft.com/office/powerpoint/2010/main" val="7985221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a:t>
            </a:r>
            <a:r>
              <a:rPr lang="en-US" sz="1800" baseline="0">
                <a:solidFill>
                  <a:srgbClr val="349D96"/>
                </a:solidFill>
                <a:latin typeface="Century Gothic" panose="020B0502020202020204" pitchFamily="34" charset="0"/>
              </a:rPr>
              <a: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2"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a:t>Text…</a:t>
            </a:r>
          </a:p>
        </p:txBody>
      </p:sp>
      <p:sp>
        <p:nvSpPr>
          <p:cNvPr id="13"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5"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a:t>Mobile Presence Address</a:t>
            </a:r>
          </a:p>
        </p:txBody>
      </p:sp>
      <p:sp>
        <p:nvSpPr>
          <p:cNvPr id="9" name="Text Placeholder 2"/>
          <p:cNvSpPr>
            <a:spLocks noGrp="1"/>
          </p:cNvSpPr>
          <p:nvPr>
            <p:ph type="body" sz="quarter" idx="16" hasCustomPrompt="1"/>
          </p:nvPr>
        </p:nvSpPr>
        <p:spPr>
          <a:xfrm>
            <a:off x="7600949" y="3264479"/>
            <a:ext cx="2554411" cy="374072"/>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a:t>www.doh.wa.gov</a:t>
            </a:r>
          </a:p>
        </p:txBody>
      </p:sp>
    </p:spTree>
    <p:extLst>
      <p:ext uri="{BB962C8B-B14F-4D97-AF65-F5344CB8AC3E}">
        <p14:creationId xmlns:p14="http://schemas.microsoft.com/office/powerpoint/2010/main" val="2493822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a:t>Questions?</a:t>
            </a:r>
          </a:p>
        </p:txBody>
      </p:sp>
    </p:spTree>
    <p:extLst>
      <p:ext uri="{BB962C8B-B14F-4D97-AF65-F5344CB8AC3E}">
        <p14:creationId xmlns:p14="http://schemas.microsoft.com/office/powerpoint/2010/main" val="12265643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a:t>Contact 1</a:t>
            </a:r>
          </a:p>
        </p:txBody>
      </p:sp>
      <p:grpSp>
        <p:nvGrpSpPr>
          <p:cNvPr id="20" name="Group 19">
            <a:extLst>
              <a:ext uri="{FF2B5EF4-FFF2-40B4-BE49-F238E27FC236}">
                <a16:creationId xmlns:a16="http://schemas.microsoft.com/office/drawing/2014/main" id="{640B45D1-4982-0176-FB4E-E1603E65CE90}"/>
              </a:ext>
            </a:extLst>
          </p:cNvPr>
          <p:cNvGrpSpPr/>
          <p:nvPr userDrawn="1"/>
        </p:nvGrpSpPr>
        <p:grpSpPr>
          <a:xfrm>
            <a:off x="5095578" y="6033871"/>
            <a:ext cx="1978037" cy="318152"/>
            <a:chOff x="2331164" y="3999801"/>
            <a:chExt cx="1978037" cy="318152"/>
          </a:xfrm>
        </p:grpSpPr>
        <p:pic>
          <p:nvPicPr>
            <p:cNvPr id="6" name="Picture 5" descr="A picture containing text, first-aid kit, sign, clock&#10;&#10;Description automatically generated">
              <a:extLst>
                <a:ext uri="{FF2B5EF4-FFF2-40B4-BE49-F238E27FC236}">
                  <a16:creationId xmlns:a16="http://schemas.microsoft.com/office/drawing/2014/main" id="{F130F070-62A4-E2F6-4F57-56E33C04C6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4011" y="4004363"/>
              <a:ext cx="309032" cy="309032"/>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C55A9DE0-0A54-9DC0-4AE1-52201CAEC0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31164" y="4004363"/>
              <a:ext cx="309032" cy="309032"/>
            </a:xfrm>
            <a:prstGeom prst="rect">
              <a:avLst/>
            </a:prstGeom>
          </p:spPr>
        </p:pic>
        <p:pic>
          <p:nvPicPr>
            <p:cNvPr id="11" name="Picture 10" descr="Icon&#10;&#10;Description automatically generated">
              <a:extLst>
                <a:ext uri="{FF2B5EF4-FFF2-40B4-BE49-F238E27FC236}">
                  <a16:creationId xmlns:a16="http://schemas.microsoft.com/office/drawing/2014/main" id="{EC113FFF-FCF6-E032-CEC0-FF46300BB4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95365" y="4004361"/>
              <a:ext cx="309033" cy="309033"/>
            </a:xfrm>
            <a:prstGeom prst="rect">
              <a:avLst/>
            </a:prstGeom>
          </p:spPr>
        </p:pic>
        <p:pic>
          <p:nvPicPr>
            <p:cNvPr id="15" name="Picture 14" descr="Icon&#10;&#10;Description automatically generated">
              <a:extLst>
                <a:ext uri="{FF2B5EF4-FFF2-40B4-BE49-F238E27FC236}">
                  <a16:creationId xmlns:a16="http://schemas.microsoft.com/office/drawing/2014/main" id="{193773A7-8BD5-3165-D71B-B6CECCD091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95608" y="4004360"/>
              <a:ext cx="313593" cy="313593"/>
            </a:xfrm>
            <a:prstGeom prst="rect">
              <a:avLst/>
            </a:prstGeom>
          </p:spPr>
        </p:pic>
        <p:pic>
          <p:nvPicPr>
            <p:cNvPr id="17" name="Picture 16" descr="A picture containing text, monitor, bus, oven&#10;&#10;Description automatically generated">
              <a:extLst>
                <a:ext uri="{FF2B5EF4-FFF2-40B4-BE49-F238E27FC236}">
                  <a16:creationId xmlns:a16="http://schemas.microsoft.com/office/drawing/2014/main" id="{325A605D-7B71-59BF-6249-8A225A4A604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26856" y="3999801"/>
              <a:ext cx="313593" cy="31359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CF436C1A-D1EB-5D50-A2EB-CF1BB4C9DE2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658210" y="3999801"/>
              <a:ext cx="318152" cy="318152"/>
            </a:xfrm>
            <a:prstGeom prst="rect">
              <a:avLst/>
            </a:prstGeom>
          </p:spPr>
        </p:pic>
      </p:grpSp>
    </p:spTree>
    <p:extLst>
      <p:ext uri="{BB962C8B-B14F-4D97-AF65-F5344CB8AC3E}">
        <p14:creationId xmlns:p14="http://schemas.microsoft.com/office/powerpoint/2010/main" val="852016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pic>
        <p:nvPicPr>
          <p:cNvPr id="13" name="Picture 12" descr="view from high above Diablo Lake in the Northern Cascades mountain range"/>
          <p:cNvPicPr>
            <a:picLocks noChangeAspect="1"/>
          </p:cNvPicPr>
          <p:nvPr userDrawn="1"/>
        </p:nvPicPr>
        <p:blipFill rotWithShape="1">
          <a:blip r:embed="rId2">
            <a:extLst>
              <a:ext uri="{28A0092B-C50C-407E-A947-70E740481C1C}">
                <a14:useLocalDpi xmlns:a14="http://schemas.microsoft.com/office/drawing/2010/main" val="0"/>
              </a:ext>
            </a:extLst>
          </a:blip>
          <a:srcRect l="-129" t="11859" r="129" b="13402"/>
          <a:stretch/>
        </p:blipFill>
        <p:spPr>
          <a:xfrm>
            <a:off x="-8526" y="1"/>
            <a:ext cx="12200525" cy="4572000"/>
          </a:xfrm>
          <a:prstGeom prst="rect">
            <a:avLst/>
          </a:prstGeom>
        </p:spPr>
      </p:pic>
      <p:pic>
        <p:nvPicPr>
          <p:cNvPr id="2" name="Picture 1">
            <a:extLst>
              <a:ext uri="{FF2B5EF4-FFF2-40B4-BE49-F238E27FC236}">
                <a16:creationId xmlns:a16="http://schemas.microsoft.com/office/drawing/2014/main" id="{A53861B5-BF73-D7E8-B30A-B22BF0C9F32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DB1B668F-8F4B-E772-8D4E-FE79EE59D138}"/>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E332254E-FBCE-8398-8DC8-E24932E3F802}"/>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15264590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a:solidFill>
                  <a:schemeClr val="tx1"/>
                </a:solidFill>
                <a:latin typeface="Century Gothic" panose="020B0502020202020204" pitchFamily="34" charset="0"/>
              </a:rPr>
              <a:t>@</a:t>
            </a:r>
            <a:r>
              <a:rPr lang="en-US" sz="1400" err="1">
                <a:solidFill>
                  <a:schemeClr val="tx1"/>
                </a:solidFill>
                <a:latin typeface="Century Gothic" panose="020B0502020202020204" pitchFamily="34" charset="0"/>
              </a:rPr>
              <a:t>WADeptHealth</a:t>
            </a:r>
            <a:endParaRPr lang="en-US" sz="140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a:t>Contact 2</a:t>
            </a:r>
          </a:p>
        </p:txBody>
      </p:sp>
      <p:grpSp>
        <p:nvGrpSpPr>
          <p:cNvPr id="3" name="Group 2">
            <a:extLst>
              <a:ext uri="{FF2B5EF4-FFF2-40B4-BE49-F238E27FC236}">
                <a16:creationId xmlns:a16="http://schemas.microsoft.com/office/drawing/2014/main" id="{AE9055EF-4EFB-098C-509A-9CF7C24F28DB}"/>
              </a:ext>
            </a:extLst>
          </p:cNvPr>
          <p:cNvGrpSpPr/>
          <p:nvPr userDrawn="1"/>
        </p:nvGrpSpPr>
        <p:grpSpPr>
          <a:xfrm>
            <a:off x="5095578" y="6033871"/>
            <a:ext cx="1978037" cy="318152"/>
            <a:chOff x="2331164" y="3999801"/>
            <a:chExt cx="1978037" cy="318152"/>
          </a:xfrm>
        </p:grpSpPr>
        <p:pic>
          <p:nvPicPr>
            <p:cNvPr id="4" name="Picture 3" descr="A picture containing text, first-aid kit, sign, clock&#10;&#10;Description automatically generated">
              <a:extLst>
                <a:ext uri="{FF2B5EF4-FFF2-40B4-BE49-F238E27FC236}">
                  <a16:creationId xmlns:a16="http://schemas.microsoft.com/office/drawing/2014/main" id="{7BE6BD9E-57C3-D53E-46F1-5C63C043A2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4011" y="4004363"/>
              <a:ext cx="309032" cy="309032"/>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151449C4-50E9-7085-87FD-269F487EE2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31164" y="4004363"/>
              <a:ext cx="309032" cy="309032"/>
            </a:xfrm>
            <a:prstGeom prst="rect">
              <a:avLst/>
            </a:prstGeom>
          </p:spPr>
        </p:pic>
        <p:pic>
          <p:nvPicPr>
            <p:cNvPr id="6" name="Picture 5" descr="Icon&#10;&#10;Description automatically generated">
              <a:extLst>
                <a:ext uri="{FF2B5EF4-FFF2-40B4-BE49-F238E27FC236}">
                  <a16:creationId xmlns:a16="http://schemas.microsoft.com/office/drawing/2014/main" id="{091118B7-ED00-240A-A330-787DEB03BC7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95365" y="4004361"/>
              <a:ext cx="309033" cy="309033"/>
            </a:xfrm>
            <a:prstGeom prst="rect">
              <a:avLst/>
            </a:prstGeom>
          </p:spPr>
        </p:pic>
        <p:pic>
          <p:nvPicPr>
            <p:cNvPr id="7" name="Picture 6" descr="Icon&#10;&#10;Description automatically generated">
              <a:extLst>
                <a:ext uri="{FF2B5EF4-FFF2-40B4-BE49-F238E27FC236}">
                  <a16:creationId xmlns:a16="http://schemas.microsoft.com/office/drawing/2014/main" id="{D09277A0-C503-2374-2056-8202D76E2F1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95608" y="4004360"/>
              <a:ext cx="313593" cy="313593"/>
            </a:xfrm>
            <a:prstGeom prst="rect">
              <a:avLst/>
            </a:prstGeom>
          </p:spPr>
        </p:pic>
        <p:pic>
          <p:nvPicPr>
            <p:cNvPr id="8" name="Picture 7" descr="A picture containing text, monitor, bus, oven&#10;&#10;Description automatically generated">
              <a:extLst>
                <a:ext uri="{FF2B5EF4-FFF2-40B4-BE49-F238E27FC236}">
                  <a16:creationId xmlns:a16="http://schemas.microsoft.com/office/drawing/2014/main" id="{D1BF6D95-BEA3-7EF6-BD7F-2F2220DB80E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326856" y="3999801"/>
              <a:ext cx="313593" cy="313593"/>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C8C3F0D0-E0EF-CA6B-3D42-1C272B22A5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3658210" y="3999801"/>
              <a:ext cx="318152" cy="318152"/>
            </a:xfrm>
            <a:prstGeom prst="rect">
              <a:avLst/>
            </a:prstGeom>
          </p:spPr>
        </p:pic>
      </p:grpSp>
    </p:spTree>
    <p:extLst>
      <p:ext uri="{BB962C8B-B14F-4D97-AF65-F5344CB8AC3E}">
        <p14:creationId xmlns:p14="http://schemas.microsoft.com/office/powerpoint/2010/main" val="25410077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3216566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515944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79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5257800"/>
            <a:ext cx="12192000" cy="16002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pic>
        <p:nvPicPr>
          <p:cNvPr id="2" name="Picture 1">
            <a:extLst>
              <a:ext uri="{FF2B5EF4-FFF2-40B4-BE49-F238E27FC236}">
                <a16:creationId xmlns:a16="http://schemas.microsoft.com/office/drawing/2014/main" id="{CEF2233B-E81A-1C97-8227-2D052B2EFAB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377367" y="2395328"/>
            <a:ext cx="5437266" cy="1600199"/>
          </a:xfrm>
          <a:prstGeom prst="rect">
            <a:avLst/>
          </a:prstGeom>
          <a:noFill/>
          <a:ln>
            <a:noFill/>
          </a:ln>
        </p:spPr>
      </p:pic>
    </p:spTree>
    <p:extLst>
      <p:ext uri="{BB962C8B-B14F-4D97-AF65-F5344CB8AC3E}">
        <p14:creationId xmlns:p14="http://schemas.microsoft.com/office/powerpoint/2010/main" val="25554241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pic>
        <p:nvPicPr>
          <p:cNvPr id="11" name="Picture 10" descr="Aerial view of the Palouse in Northeast Washington"/>
          <p:cNvPicPr>
            <a:picLocks noChangeAspect="1"/>
          </p:cNvPicPr>
          <p:nvPr userDrawn="1"/>
        </p:nvPicPr>
        <p:blipFill rotWithShape="1">
          <a:blip r:embed="rId2">
            <a:extLst>
              <a:ext uri="{28A0092B-C50C-407E-A947-70E740481C1C}">
                <a14:useLocalDpi xmlns:a14="http://schemas.microsoft.com/office/drawing/2010/main" val="0"/>
              </a:ext>
            </a:extLst>
          </a:blip>
          <a:srcRect b="25613"/>
          <a:stretch/>
        </p:blipFill>
        <p:spPr>
          <a:xfrm>
            <a:off x="-1" y="0"/>
            <a:ext cx="12192001" cy="4572000"/>
          </a:xfrm>
          <a:prstGeom prst="rect">
            <a:avLst/>
          </a:prstGeom>
        </p:spPr>
      </p:pic>
      <p:pic>
        <p:nvPicPr>
          <p:cNvPr id="2" name="Picture 1">
            <a:extLst>
              <a:ext uri="{FF2B5EF4-FFF2-40B4-BE49-F238E27FC236}">
                <a16:creationId xmlns:a16="http://schemas.microsoft.com/office/drawing/2014/main" id="{9BD0D64A-FABB-694D-A832-676A6C375C8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1F08D9E5-E199-C47E-A738-42A989BE1DD7}"/>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FD9C2FE1-95ED-8A2D-9B5E-84799766543F}"/>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20287035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pic>
        <p:nvPicPr>
          <p:cNvPr id="2" name="Picture 1" descr="decorative green box with abstract white lines running across it">
            <a:extLst>
              <a:ext uri="{FF2B5EF4-FFF2-40B4-BE49-F238E27FC236}">
                <a16:creationId xmlns:a16="http://schemas.microsoft.com/office/drawing/2014/main" id="{99F321F0-89B4-C3A5-27E0-B6ADF756168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6200" b="19601"/>
          <a:stretch/>
        </p:blipFill>
        <p:spPr>
          <a:xfrm>
            <a:off x="-1" y="0"/>
            <a:ext cx="12192001" cy="4523232"/>
          </a:xfrm>
          <a:prstGeom prst="rect">
            <a:avLst/>
          </a:prstGeom>
          <a:effectLst/>
        </p:spPr>
      </p:pic>
      <p:pic>
        <p:nvPicPr>
          <p:cNvPr id="3" name="Picture 2">
            <a:extLst>
              <a:ext uri="{FF2B5EF4-FFF2-40B4-BE49-F238E27FC236}">
                <a16:creationId xmlns:a16="http://schemas.microsoft.com/office/drawing/2014/main" id="{D1721CF4-F3B0-7076-E174-73098729662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4" name="Text Placeholder 9">
            <a:extLst>
              <a:ext uri="{FF2B5EF4-FFF2-40B4-BE49-F238E27FC236}">
                <a16:creationId xmlns:a16="http://schemas.microsoft.com/office/drawing/2014/main" id="{E4EF4267-D26F-F3A0-6810-B810B1036F91}"/>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5" name="Title 3">
            <a:extLst>
              <a:ext uri="{FF2B5EF4-FFF2-40B4-BE49-F238E27FC236}">
                <a16:creationId xmlns:a16="http://schemas.microsoft.com/office/drawing/2014/main" id="{2686B1B2-E5B4-DCA9-C5D0-AC7D1BB25D40}"/>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17944092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pic>
        <p:nvPicPr>
          <p:cNvPr id="2" name="Picture 1">
            <a:extLst>
              <a:ext uri="{FF2B5EF4-FFF2-40B4-BE49-F238E27FC236}">
                <a16:creationId xmlns:a16="http://schemas.microsoft.com/office/drawing/2014/main" id="{E82AABD7-A6D7-D9ED-8476-36A32F09D7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FB0D00B9-541B-D6D5-586A-2D88B03B35A2}"/>
              </a:ext>
            </a:extLst>
          </p:cNvPr>
          <p:cNvSpPr>
            <a:spLocks noGrp="1"/>
          </p:cNvSpPr>
          <p:nvPr>
            <p:ph type="body" sz="quarter" idx="12"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2E8260CF-F075-63E4-E8BE-015E9B55D53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3603050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39033531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a:p>
        </p:txBody>
      </p:sp>
    </p:spTree>
    <p:extLst>
      <p:ext uri="{BB962C8B-B14F-4D97-AF65-F5344CB8AC3E}">
        <p14:creationId xmlns:p14="http://schemas.microsoft.com/office/powerpoint/2010/main" val="3222232568"/>
      </p:ext>
    </p:extLst>
  </p:cSld>
  <p:clrMap bg1="lt1" tx1="dk1" bg2="lt2" tx2="dk2" accent1="accent1" accent2="accent2" accent3="accent3" accent4="accent4" accent5="accent5" accent6="accent6" hlink="hlink" folHlink="folHlink"/>
  <p:sldLayoutIdLst>
    <p:sldLayoutId id="2147483672" r:id="rId1"/>
    <p:sldLayoutId id="2147483733" r:id="rId2"/>
    <p:sldLayoutId id="2147483737" r:id="rId3"/>
    <p:sldLayoutId id="2147483734" r:id="rId4"/>
    <p:sldLayoutId id="2147483735" r:id="rId5"/>
    <p:sldLayoutId id="2147483736" r:id="rId6"/>
    <p:sldLayoutId id="2147483740" r:id="rId7"/>
    <p:sldLayoutId id="2147483666" r:id="rId8"/>
    <p:sldLayoutId id="2147483673" r:id="rId9"/>
    <p:sldLayoutId id="2147483719" r:id="rId10"/>
    <p:sldLayoutId id="2147483674" r:id="rId11"/>
    <p:sldLayoutId id="2147483720" r:id="rId12"/>
    <p:sldLayoutId id="2147483721" r:id="rId13"/>
    <p:sldLayoutId id="2147483675" r:id="rId14"/>
    <p:sldLayoutId id="2147483744" r:id="rId15"/>
    <p:sldLayoutId id="2147483741" r:id="rId16"/>
    <p:sldLayoutId id="2147483665" r:id="rId17"/>
    <p:sldLayoutId id="2147483677" r:id="rId18"/>
    <p:sldLayoutId id="2147483692" r:id="rId19"/>
    <p:sldLayoutId id="2147483696" r:id="rId20"/>
    <p:sldLayoutId id="2147483694" r:id="rId21"/>
    <p:sldLayoutId id="2147483695" r:id="rId22"/>
    <p:sldLayoutId id="2147483739" r:id="rId23"/>
    <p:sldLayoutId id="2147483743" r:id="rId24"/>
    <p:sldLayoutId id="2147483702" r:id="rId25"/>
    <p:sldLayoutId id="2147483725" r:id="rId26"/>
    <p:sldLayoutId id="2147483726" r:id="rId27"/>
    <p:sldLayoutId id="2147483727" r:id="rId28"/>
    <p:sldLayoutId id="2147483728" r:id="rId29"/>
    <p:sldLayoutId id="2147483730" r:id="rId30"/>
    <p:sldLayoutId id="2147483731" r:id="rId31"/>
    <p:sldLayoutId id="2147483732" r:id="rId32"/>
    <p:sldLayoutId id="2147483703" r:id="rId33"/>
    <p:sldLayoutId id="2147483704" r:id="rId34"/>
    <p:sldLayoutId id="2147483705" r:id="rId35"/>
    <p:sldLayoutId id="2147483669" r:id="rId36"/>
    <p:sldLayoutId id="2147483706" r:id="rId37"/>
    <p:sldLayoutId id="2147483707" r:id="rId38"/>
    <p:sldLayoutId id="2147483712" r:id="rId39"/>
    <p:sldLayoutId id="2147483711" r:id="rId40"/>
    <p:sldLayoutId id="2147483713" r:id="rId41"/>
    <p:sldLayoutId id="2147483742" r:id="rId42"/>
    <p:sldLayoutId id="2147483714" r:id="rId43"/>
    <p:sldLayoutId id="2147483715" r:id="rId44"/>
    <p:sldLayoutId id="2147483738" r:id="rId45"/>
    <p:sldLayoutId id="2147483667" r:id="rId46"/>
    <p:sldLayoutId id="2147483716" r:id="rId47"/>
    <p:sldLayoutId id="2147483724" r:id="rId48"/>
    <p:sldLayoutId id="2147483718" r:id="rId49"/>
    <p:sldLayoutId id="2147483717" r:id="rId50"/>
    <p:sldLayoutId id="2147483693" r:id="rId51"/>
    <p:sldLayoutId id="2147483747" r:id="rId52"/>
    <p:sldLayoutId id="2147483748" r:id="rId53"/>
    <p:sldLayoutId id="2147483668" r:id="rId54"/>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2699BB"/>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2699BB"/>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7FFFCDA8_34E60E27.xml"/><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hyperlink" Target="https://www.hca.wa.gov/assets/program/WashingtonStateOpioidandOverdoseResponsePlan-final-2021.pdf"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video" Target="https://www.youtube.com/embed/aayVa9L5SC4?feature=oembed" TargetMode="Externa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hyperlink" Target="mailto:Elizabeth.perez@doh.wa.gov" TargetMode="External"/><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hyperlink" Target="https://www.linkedin.com/in/elizabeth-perez"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microsoft.com/office/2018/10/relationships/comments" Target="../comments/modernComment_7FFFCD9B_EE14E12D.xml"/><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7FFFCDA3_5D07F14B.xm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microsoft.com/office/2018/10/relationships/comments" Target="../comments/modernComment_7FFFCD82_BB15D16F.xml"/><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CB4D8EBF-73FB-1F75-310D-040410E26C3D}"/>
              </a:ext>
            </a:extLst>
          </p:cNvPr>
          <p:cNvSpPr>
            <a:spLocks noGrp="1"/>
          </p:cNvSpPr>
          <p:nvPr>
            <p:ph type="body" sz="quarter" idx="11"/>
          </p:nvPr>
        </p:nvSpPr>
        <p:spPr>
          <a:xfrm>
            <a:off x="4813826" y="5486486"/>
            <a:ext cx="6130017" cy="1278208"/>
          </a:xfrm>
        </p:spPr>
        <p:txBody>
          <a:bodyPr vert="horz" lIns="91440" tIns="45720" rIns="91440" bIns="45720" rtlCol="0" anchor="t">
            <a:noAutofit/>
          </a:bodyPr>
          <a:lstStyle/>
          <a:p>
            <a:pPr algn="ctr"/>
            <a:r>
              <a:rPr lang="en-US" sz="2000" b="1" dirty="0">
                <a:latin typeface="Century Gothic"/>
              </a:rPr>
              <a:t>Elizabeth Perez, MPH</a:t>
            </a:r>
          </a:p>
          <a:p>
            <a:pPr algn="ctr"/>
            <a:r>
              <a:rPr lang="en-US" sz="2000" b="1" dirty="0">
                <a:latin typeface="Century Gothic"/>
              </a:rPr>
              <a:t>Chief of Public Affairs and Equity, DOH</a:t>
            </a:r>
          </a:p>
          <a:p>
            <a:pPr algn="ctr"/>
            <a:r>
              <a:rPr lang="en-US" sz="2000" b="1" dirty="0">
                <a:latin typeface="Century Gothic"/>
              </a:rPr>
              <a:t>Latino Health Forum</a:t>
            </a:r>
          </a:p>
          <a:p>
            <a:pPr algn="ctr"/>
            <a:r>
              <a:rPr lang="en-US" sz="2000" b="1" dirty="0">
                <a:latin typeface="Century Gothic"/>
              </a:rPr>
              <a:t>12/5/24</a:t>
            </a:r>
          </a:p>
        </p:txBody>
      </p:sp>
      <p:sp>
        <p:nvSpPr>
          <p:cNvPr id="5" name="Title 2">
            <a:extLst>
              <a:ext uri="{FF2B5EF4-FFF2-40B4-BE49-F238E27FC236}">
                <a16:creationId xmlns:a16="http://schemas.microsoft.com/office/drawing/2014/main" id="{B81D1181-428D-676C-33DB-158B86814927}"/>
              </a:ext>
            </a:extLst>
          </p:cNvPr>
          <p:cNvSpPr>
            <a:spLocks noGrp="1"/>
          </p:cNvSpPr>
          <p:nvPr>
            <p:ph type="title"/>
          </p:nvPr>
        </p:nvSpPr>
        <p:spPr>
          <a:xfrm>
            <a:off x="4561899" y="4649118"/>
            <a:ext cx="7219554" cy="1014564"/>
          </a:xfrm>
        </p:spPr>
        <p:txBody>
          <a:bodyPr/>
          <a:lstStyle/>
          <a:p>
            <a:r>
              <a:rPr lang="en-US" sz="2800" b="1" dirty="0"/>
              <a:t>Confronting the opioid crisis: An overview of Washington state</a:t>
            </a:r>
          </a:p>
        </p:txBody>
      </p:sp>
    </p:spTree>
    <p:extLst>
      <p:ext uri="{BB962C8B-B14F-4D97-AF65-F5344CB8AC3E}">
        <p14:creationId xmlns:p14="http://schemas.microsoft.com/office/powerpoint/2010/main" val="2385025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071A6-265A-4C6A-A717-7766A7B68578}"/>
              </a:ext>
            </a:extLst>
          </p:cNvPr>
          <p:cNvSpPr>
            <a:spLocks noGrp="1"/>
          </p:cNvSpPr>
          <p:nvPr>
            <p:ph type="title"/>
          </p:nvPr>
        </p:nvSpPr>
        <p:spPr>
          <a:xfrm>
            <a:off x="-1" y="1"/>
            <a:ext cx="12192000" cy="1093787"/>
          </a:xfrm>
        </p:spPr>
        <p:txBody>
          <a:bodyPr>
            <a:noAutofit/>
          </a:bodyPr>
          <a:lstStyle/>
          <a:p>
            <a:pPr algn="ctr"/>
            <a:r>
              <a:rPr lang="en-US" sz="2800" b="1" dirty="0">
                <a:latin typeface="Century Gothic"/>
              </a:rPr>
              <a:t>Drug Overdose Death Rates Among </a:t>
            </a:r>
            <a:br>
              <a:rPr lang="en-US" sz="2800" b="1" dirty="0"/>
            </a:br>
            <a:r>
              <a:rPr lang="en-US" sz="2800" b="1" dirty="0">
                <a:latin typeface="Century Gothic"/>
              </a:rPr>
              <a:t>Hispanics Washington Residents</a:t>
            </a:r>
          </a:p>
        </p:txBody>
      </p:sp>
      <p:graphicFrame>
        <p:nvGraphicFramePr>
          <p:cNvPr id="13" name="Content Placeholder 5">
            <a:extLst>
              <a:ext uri="{FF2B5EF4-FFF2-40B4-BE49-F238E27FC236}">
                <a16:creationId xmlns:a16="http://schemas.microsoft.com/office/drawing/2014/main" id="{BCDAF8EE-AA16-6524-25EB-A2A675906350}"/>
              </a:ext>
            </a:extLst>
          </p:cNvPr>
          <p:cNvGraphicFramePr>
            <a:graphicFrameLocks noGrp="1"/>
          </p:cNvGraphicFramePr>
          <p:nvPr>
            <p:ph sz="half" idx="4294967295"/>
          </p:nvPr>
        </p:nvGraphicFramePr>
        <p:xfrm>
          <a:off x="88487" y="983226"/>
          <a:ext cx="12028648" cy="550828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8B37BBD5-5061-B1FB-3065-902BF95E8CC7}"/>
              </a:ext>
            </a:extLst>
          </p:cNvPr>
          <p:cNvSpPr txBox="1"/>
          <p:nvPr/>
        </p:nvSpPr>
        <p:spPr>
          <a:xfrm>
            <a:off x="9404211" y="6491510"/>
            <a:ext cx="2624436" cy="261610"/>
          </a:xfrm>
          <a:prstGeom prst="rect">
            <a:avLst/>
          </a:prstGeom>
          <a:noFill/>
        </p:spPr>
        <p:txBody>
          <a:bodyPr wrap="none" rtlCol="0">
            <a:spAutoFit/>
          </a:bodyPr>
          <a:lstStyle/>
          <a:p>
            <a:r>
              <a:rPr lang="en-US" sz="1100">
                <a:solidFill>
                  <a:prstClr val="black"/>
                </a:solidFill>
                <a:latin typeface="Century Gothic" panose="020B0502020202020204" pitchFamily="34" charset="0"/>
              </a:rPr>
              <a:t>Source: WA DOH death certificates </a:t>
            </a:r>
          </a:p>
        </p:txBody>
      </p:sp>
    </p:spTree>
    <p:extLst>
      <p:ext uri="{BB962C8B-B14F-4D97-AF65-F5344CB8AC3E}">
        <p14:creationId xmlns:p14="http://schemas.microsoft.com/office/powerpoint/2010/main" val="887492135"/>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7BC6B-1F60-2B41-9E51-5E8826C388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DBF0B0-C8FA-4212-921F-8A23975DD243}"/>
              </a:ext>
            </a:extLst>
          </p:cNvPr>
          <p:cNvSpPr>
            <a:spLocks noGrp="1"/>
          </p:cNvSpPr>
          <p:nvPr>
            <p:ph type="body" sz="quarter" idx="22"/>
          </p:nvPr>
        </p:nvSpPr>
        <p:spPr>
          <a:xfrm>
            <a:off x="393292" y="1468431"/>
            <a:ext cx="6781949" cy="5094601"/>
          </a:xfrm>
        </p:spPr>
        <p:txBody>
          <a:bodyPr vert="horz" lIns="91440" tIns="45720" rIns="91440" bIns="45720" rtlCol="0" anchor="t">
            <a:noAutofit/>
          </a:bodyPr>
          <a:lstStyle/>
          <a:p>
            <a:pPr marL="342900" indent="-342900">
              <a:buFont typeface="Arial" panose="020B0604020202020204" pitchFamily="34" charset="0"/>
              <a:buChar char="•"/>
            </a:pPr>
            <a:r>
              <a:rPr lang="en-US" sz="1600" b="1" dirty="0">
                <a:latin typeface="Georgia" panose="02040502050405020303" pitchFamily="18" charset="0"/>
              </a:rPr>
              <a:t>Occupational exposures</a:t>
            </a:r>
            <a:r>
              <a:rPr lang="en-US" sz="1600" dirty="0">
                <a:latin typeface="Georgia" panose="02040502050405020303" pitchFamily="18" charset="0"/>
              </a:rPr>
              <a:t>, such as military service, construction and agricultural work, increase the risk for injury and pain medication prescription.</a:t>
            </a:r>
          </a:p>
          <a:p>
            <a:pPr marL="342900" indent="-342900">
              <a:buFont typeface="Arial" panose="020B0604020202020204" pitchFamily="34" charset="0"/>
              <a:buChar char="•"/>
            </a:pPr>
            <a:r>
              <a:rPr lang="en-US" sz="1600" b="1" dirty="0">
                <a:latin typeface="Georgia" panose="02040502050405020303" pitchFamily="18" charset="0"/>
              </a:rPr>
              <a:t>Mental health conditions </a:t>
            </a:r>
            <a:r>
              <a:rPr lang="en-US" sz="1600" dirty="0">
                <a:latin typeface="Georgia" panose="02040502050405020303" pitchFamily="18" charset="0"/>
              </a:rPr>
              <a:t>such as anxiety, depression, and PTSD have a strong overlap with substance use. Discrimination and trauma can contribute to many of these mental health conditions. </a:t>
            </a:r>
          </a:p>
          <a:p>
            <a:pPr marL="342900" indent="-342900">
              <a:buFont typeface="Arial" panose="020B0604020202020204" pitchFamily="34" charset="0"/>
              <a:buChar char="•"/>
            </a:pPr>
            <a:r>
              <a:rPr lang="en-US" sz="1600" b="1" dirty="0">
                <a:latin typeface="Georgia" panose="02040502050405020303" pitchFamily="18" charset="0"/>
              </a:rPr>
              <a:t>Language barriers/lack of culturally competent care</a:t>
            </a:r>
            <a:r>
              <a:rPr lang="en-US" sz="1600" dirty="0">
                <a:latin typeface="Georgia" panose="02040502050405020303" pitchFamily="18" charset="0"/>
              </a:rPr>
              <a:t>, including the lack of consistent bilingual providers and health-related materials in one’s native language, contribute to issues with prevention, treatment, and recovery strategies. </a:t>
            </a:r>
          </a:p>
          <a:p>
            <a:pPr marL="342900" indent="-342900">
              <a:buFont typeface="Arial" panose="020B0604020202020204" pitchFamily="34" charset="0"/>
              <a:buChar char="•"/>
            </a:pPr>
            <a:r>
              <a:rPr lang="en-US" sz="1600" b="1" dirty="0">
                <a:latin typeface="Georgia" panose="02040502050405020303" pitchFamily="18" charset="0"/>
              </a:rPr>
              <a:t>Lack of resources </a:t>
            </a:r>
            <a:r>
              <a:rPr lang="en-US" sz="1600" dirty="0">
                <a:latin typeface="Georgia" panose="02040502050405020303" pitchFamily="18" charset="0"/>
              </a:rPr>
              <a:t>such as income and health insurance can cause the need for self-pain management (illicit).</a:t>
            </a:r>
          </a:p>
          <a:p>
            <a:pPr marL="342900" indent="-342900">
              <a:buFont typeface="Arial" panose="020B0604020202020204" pitchFamily="34" charset="0"/>
              <a:buChar char="•"/>
            </a:pPr>
            <a:r>
              <a:rPr lang="en-US" sz="1600" b="1" dirty="0">
                <a:latin typeface="Georgia" panose="02040502050405020303" pitchFamily="18" charset="0"/>
              </a:rPr>
              <a:t>Documentation status </a:t>
            </a:r>
            <a:r>
              <a:rPr lang="en-US" sz="1600" dirty="0">
                <a:latin typeface="Georgia" panose="02040502050405020303" pitchFamily="18" charset="0"/>
              </a:rPr>
              <a:t>can cause concerns for seeking care or calling 911.</a:t>
            </a:r>
            <a:endParaRPr lang="en-US" sz="1600" dirty="0">
              <a:latin typeface="Georgia" panose="02040502050405020303" pitchFamily="18" charset="0"/>
              <a:cs typeface="Calibri"/>
            </a:endParaRPr>
          </a:p>
          <a:p>
            <a:pPr marL="342900" indent="-342900">
              <a:buFont typeface="Arial" panose="020B0604020202020204" pitchFamily="34" charset="0"/>
              <a:buChar char="•"/>
            </a:pPr>
            <a:r>
              <a:rPr lang="en-US" sz="1600" b="1" dirty="0">
                <a:latin typeface="Georgia" panose="02040502050405020303" pitchFamily="18" charset="0"/>
              </a:rPr>
              <a:t>Stigma, misperceptions, and negative narratives </a:t>
            </a:r>
            <a:r>
              <a:rPr lang="en-US" sz="1600" dirty="0">
                <a:latin typeface="Georgia" panose="02040502050405020303" pitchFamily="18" charset="0"/>
              </a:rPr>
              <a:t>about substance use. Increased criminalization due to disproportionate policing and potential fear of immigration enforcement – leading to not seeking care.</a:t>
            </a:r>
          </a:p>
          <a:p>
            <a:pPr marL="342900" indent="-342900">
              <a:buFont typeface="Arial" panose="020B0604020202020204" pitchFamily="34" charset="0"/>
              <a:buChar char="•"/>
            </a:pPr>
            <a:endParaRPr lang="en-US" sz="1600" b="1" dirty="0">
              <a:latin typeface="Georgia" panose="02040502050405020303" pitchFamily="18" charset="0"/>
            </a:endParaRPr>
          </a:p>
        </p:txBody>
      </p:sp>
      <p:sp>
        <p:nvSpPr>
          <p:cNvPr id="3" name="Title 2">
            <a:extLst>
              <a:ext uri="{FF2B5EF4-FFF2-40B4-BE49-F238E27FC236}">
                <a16:creationId xmlns:a16="http://schemas.microsoft.com/office/drawing/2014/main" id="{DF8948B8-BB2E-681C-13DE-0909121E1156}"/>
              </a:ext>
            </a:extLst>
          </p:cNvPr>
          <p:cNvSpPr>
            <a:spLocks noGrp="1"/>
          </p:cNvSpPr>
          <p:nvPr>
            <p:ph type="title"/>
          </p:nvPr>
        </p:nvSpPr>
        <p:spPr>
          <a:xfrm>
            <a:off x="5542" y="188642"/>
            <a:ext cx="12180916" cy="861036"/>
          </a:xfrm>
        </p:spPr>
        <p:txBody>
          <a:bodyPr>
            <a:noAutofit/>
          </a:bodyPr>
          <a:lstStyle/>
          <a:p>
            <a:r>
              <a:rPr lang="en-US" sz="2400" b="1" dirty="0">
                <a:latin typeface="Century Gothic"/>
              </a:rPr>
              <a:t>Why are we seeing increasing trends for opioid misuse and opioid overdose deaths within Hispanic/Latino communities? This may be due to….</a:t>
            </a:r>
          </a:p>
        </p:txBody>
      </p:sp>
      <p:pic>
        <p:nvPicPr>
          <p:cNvPr id="5" name="Picture 4">
            <a:extLst>
              <a:ext uri="{FF2B5EF4-FFF2-40B4-BE49-F238E27FC236}">
                <a16:creationId xmlns:a16="http://schemas.microsoft.com/office/drawing/2014/main" id="{16747176-1AD2-E8CD-5D69-54FE01E893D0}"/>
              </a:ext>
            </a:extLst>
          </p:cNvPr>
          <p:cNvPicPr>
            <a:picLocks noChangeAspect="1"/>
          </p:cNvPicPr>
          <p:nvPr/>
        </p:nvPicPr>
        <p:blipFill>
          <a:blip r:embed="rId3"/>
          <a:stretch>
            <a:fillRect/>
          </a:stretch>
        </p:blipFill>
        <p:spPr>
          <a:xfrm>
            <a:off x="7175241" y="1468431"/>
            <a:ext cx="4917911" cy="3479444"/>
          </a:xfrm>
          <a:prstGeom prst="rect">
            <a:avLst/>
          </a:prstGeom>
        </p:spPr>
      </p:pic>
    </p:spTree>
    <p:extLst>
      <p:ext uri="{BB962C8B-B14F-4D97-AF65-F5344CB8AC3E}">
        <p14:creationId xmlns:p14="http://schemas.microsoft.com/office/powerpoint/2010/main" val="140525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59DF57-40F6-4FB3-5B83-4CFE0DD28A88}"/>
              </a:ext>
            </a:extLst>
          </p:cNvPr>
          <p:cNvSpPr>
            <a:spLocks noGrp="1"/>
          </p:cNvSpPr>
          <p:nvPr>
            <p:ph type="body" sz="quarter" idx="22"/>
          </p:nvPr>
        </p:nvSpPr>
        <p:spPr>
          <a:xfrm>
            <a:off x="5011055" y="1467649"/>
            <a:ext cx="6711225" cy="4914490"/>
          </a:xfrm>
        </p:spPr>
        <p:txBody>
          <a:bodyPr/>
          <a:lstStyle/>
          <a:p>
            <a:r>
              <a:rPr lang="en-US" sz="2000" dirty="0">
                <a:latin typeface="Georgia" panose="02040502050405020303" pitchFamily="18" charset="0"/>
              </a:rPr>
              <a:t>In a 2023 survey done by the DOH, it was found that Spanish speakers had higher rates of perceived stigma and internalized stigma when it comes to using opioids.</a:t>
            </a:r>
          </a:p>
          <a:p>
            <a:pPr marL="342900" indent="-342900">
              <a:buFont typeface="Arial" panose="020B0604020202020204" pitchFamily="34" charset="0"/>
              <a:buChar char="•"/>
            </a:pPr>
            <a:r>
              <a:rPr lang="en-US" sz="2000" dirty="0">
                <a:latin typeface="Georgia" panose="02040502050405020303" pitchFamily="18" charset="0"/>
              </a:rPr>
              <a:t>Perceived stigma – how they believe others see them and their substance use (</a:t>
            </a:r>
            <a:r>
              <a:rPr lang="en-US" sz="2000" i="1" dirty="0">
                <a:latin typeface="Georgia" panose="02040502050405020303" pitchFamily="18" charset="0"/>
              </a:rPr>
              <a:t>most people do not believe I am worth their time/resources because of my opioid use</a:t>
            </a:r>
            <a:r>
              <a:rPr lang="en-US" sz="2000" dirty="0">
                <a:latin typeface="Georgia" panose="02040502050405020303" pitchFamily="18" charset="0"/>
              </a:rPr>
              <a:t>)</a:t>
            </a:r>
          </a:p>
          <a:p>
            <a:pPr marL="342900" indent="-342900">
              <a:buFont typeface="Arial" panose="020B0604020202020204" pitchFamily="34" charset="0"/>
              <a:buChar char="•"/>
            </a:pPr>
            <a:r>
              <a:rPr lang="en-US" sz="2000" dirty="0">
                <a:latin typeface="Georgia" panose="02040502050405020303" pitchFamily="18" charset="0"/>
              </a:rPr>
              <a:t>Internalized stigma – how they see themselves and their substance use (</a:t>
            </a:r>
            <a:r>
              <a:rPr lang="en-US" sz="2000" i="1" dirty="0">
                <a:latin typeface="Georgia" panose="02040502050405020303" pitchFamily="18" charset="0"/>
              </a:rPr>
              <a:t>I think less of myself because of my opioid use</a:t>
            </a:r>
            <a:r>
              <a:rPr lang="en-US" sz="2000" dirty="0">
                <a:latin typeface="Georgia" panose="02040502050405020303" pitchFamily="18" charset="0"/>
              </a:rPr>
              <a:t>)</a:t>
            </a:r>
          </a:p>
          <a:p>
            <a:r>
              <a:rPr lang="en-US" sz="2000" b="1" dirty="0">
                <a:latin typeface="Georgia" panose="02040502050405020303" pitchFamily="18" charset="0"/>
              </a:rPr>
              <a:t>This could imply Spanish speakers are less likely to disclose and seek help, out of fear of judgement from others and increased judgement towards themselves.</a:t>
            </a:r>
          </a:p>
        </p:txBody>
      </p:sp>
      <p:sp>
        <p:nvSpPr>
          <p:cNvPr id="3" name="Title 2">
            <a:extLst>
              <a:ext uri="{FF2B5EF4-FFF2-40B4-BE49-F238E27FC236}">
                <a16:creationId xmlns:a16="http://schemas.microsoft.com/office/drawing/2014/main" id="{58392428-7D4F-0DBE-7C54-9F591AE22F32}"/>
              </a:ext>
            </a:extLst>
          </p:cNvPr>
          <p:cNvSpPr>
            <a:spLocks noGrp="1"/>
          </p:cNvSpPr>
          <p:nvPr>
            <p:ph type="title"/>
          </p:nvPr>
        </p:nvSpPr>
        <p:spPr>
          <a:xfrm>
            <a:off x="5542" y="543632"/>
            <a:ext cx="12180916" cy="482030"/>
          </a:xfrm>
        </p:spPr>
        <p:txBody>
          <a:bodyPr>
            <a:normAutofit/>
          </a:bodyPr>
          <a:lstStyle/>
          <a:p>
            <a:r>
              <a:rPr lang="en-US" sz="2800" b="1" dirty="0">
                <a:latin typeface="Century Gothic"/>
              </a:rPr>
              <a:t>Stigma</a:t>
            </a:r>
          </a:p>
        </p:txBody>
      </p:sp>
      <p:pic>
        <p:nvPicPr>
          <p:cNvPr id="5" name="Picture 4" descr="Chart, bar chart">
            <a:extLst>
              <a:ext uri="{FF2B5EF4-FFF2-40B4-BE49-F238E27FC236}">
                <a16:creationId xmlns:a16="http://schemas.microsoft.com/office/drawing/2014/main" id="{6EC07DF4-CCE9-FDB7-957C-B24371884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12" y="0"/>
            <a:ext cx="3863338" cy="4182949"/>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7882D486-E1F1-BE51-1CA6-6FDEC3B8D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771" y="4074811"/>
            <a:ext cx="2770021" cy="651770"/>
          </a:xfrm>
          <a:prstGeom prst="rect">
            <a:avLst/>
          </a:prstGeom>
        </p:spPr>
      </p:pic>
      <p:pic>
        <p:nvPicPr>
          <p:cNvPr id="4" name="Picture 3">
            <a:extLst>
              <a:ext uri="{FF2B5EF4-FFF2-40B4-BE49-F238E27FC236}">
                <a16:creationId xmlns:a16="http://schemas.microsoft.com/office/drawing/2014/main" id="{83E8F89C-1034-A263-B79D-C401147CFBEE}"/>
              </a:ext>
            </a:extLst>
          </p:cNvPr>
          <p:cNvPicPr>
            <a:picLocks noChangeAspect="1"/>
          </p:cNvPicPr>
          <p:nvPr/>
        </p:nvPicPr>
        <p:blipFill>
          <a:blip r:embed="rId4"/>
          <a:stretch>
            <a:fillRect/>
          </a:stretch>
        </p:blipFill>
        <p:spPr>
          <a:xfrm>
            <a:off x="587829" y="4597507"/>
            <a:ext cx="2875343" cy="1909646"/>
          </a:xfrm>
          <a:prstGeom prst="rect">
            <a:avLst/>
          </a:prstGeom>
        </p:spPr>
      </p:pic>
    </p:spTree>
    <p:extLst>
      <p:ext uri="{BB962C8B-B14F-4D97-AF65-F5344CB8AC3E}">
        <p14:creationId xmlns:p14="http://schemas.microsoft.com/office/powerpoint/2010/main" val="518011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2C293-8EEE-6192-FFD6-3510FA7733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D1FA8B-63F1-2727-A007-25FA8C8CDE62}"/>
              </a:ext>
            </a:extLst>
          </p:cNvPr>
          <p:cNvSpPr>
            <a:spLocks noGrp="1"/>
          </p:cNvSpPr>
          <p:nvPr>
            <p:ph type="title"/>
          </p:nvPr>
        </p:nvSpPr>
        <p:spPr>
          <a:xfrm>
            <a:off x="112394" y="474456"/>
            <a:ext cx="12191997" cy="488064"/>
          </a:xfrm>
        </p:spPr>
        <p:txBody>
          <a:bodyPr>
            <a:normAutofit/>
          </a:bodyPr>
          <a:lstStyle/>
          <a:p>
            <a:r>
              <a:rPr lang="en-US" sz="2800" b="1" dirty="0">
                <a:latin typeface="Century Gothic"/>
              </a:rPr>
              <a:t>Knowledge &amp; Awareness </a:t>
            </a:r>
          </a:p>
        </p:txBody>
      </p:sp>
      <p:pic>
        <p:nvPicPr>
          <p:cNvPr id="5" name="Picture 4" descr="Table&#10;&#10;Description automatically generated">
            <a:extLst>
              <a:ext uri="{FF2B5EF4-FFF2-40B4-BE49-F238E27FC236}">
                <a16:creationId xmlns:a16="http://schemas.microsoft.com/office/drawing/2014/main" id="{A41FE512-1DAB-B130-AA80-C058266E5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4" y="1303943"/>
            <a:ext cx="7893922" cy="5088931"/>
          </a:xfrm>
          <a:prstGeom prst="rect">
            <a:avLst/>
          </a:prstGeom>
        </p:spPr>
      </p:pic>
      <p:sp>
        <p:nvSpPr>
          <p:cNvPr id="6" name="Text Placeholder 1">
            <a:extLst>
              <a:ext uri="{FF2B5EF4-FFF2-40B4-BE49-F238E27FC236}">
                <a16:creationId xmlns:a16="http://schemas.microsoft.com/office/drawing/2014/main" id="{04322E5A-D242-930E-9800-638DC1EA010A}"/>
              </a:ext>
            </a:extLst>
          </p:cNvPr>
          <p:cNvSpPr>
            <a:spLocks noGrp="1"/>
          </p:cNvSpPr>
          <p:nvPr>
            <p:ph type="body" sz="quarter" idx="22"/>
          </p:nvPr>
        </p:nvSpPr>
        <p:spPr>
          <a:xfrm>
            <a:off x="6610512" y="1894114"/>
            <a:ext cx="5469093" cy="4320074"/>
          </a:xfrm>
        </p:spPr>
        <p:txBody>
          <a:bodyPr/>
          <a:lstStyle/>
          <a:p>
            <a:pPr>
              <a:buFont typeface="Arial" panose="020B0604020202020204" pitchFamily="34" charset="0"/>
              <a:buChar char="•"/>
            </a:pPr>
            <a:r>
              <a:rPr lang="en-US" dirty="0">
                <a:latin typeface="Georgia" panose="02040502050405020303" pitchFamily="18" charset="0"/>
              </a:rPr>
              <a:t>In the same 2023 survey done by the DOH, knowledge and awareness for opioids was also evaluated.</a:t>
            </a:r>
          </a:p>
          <a:p>
            <a:pPr>
              <a:buFont typeface="Arial" panose="020B0604020202020204" pitchFamily="34" charset="0"/>
              <a:buChar char="•"/>
            </a:pPr>
            <a:r>
              <a:rPr lang="en-US" dirty="0">
                <a:latin typeface="Georgia" panose="02040502050405020303" pitchFamily="18" charset="0"/>
              </a:rPr>
              <a:t>We notice that Spanish speakers are more likely to use opioids in a way that was not prescribed by a doctor, but they also are less likely to get proper care.</a:t>
            </a:r>
          </a:p>
          <a:p>
            <a:pPr>
              <a:buFont typeface="Arial" panose="020B0604020202020204" pitchFamily="34" charset="0"/>
              <a:buChar char="•"/>
            </a:pPr>
            <a:r>
              <a:rPr lang="en-US" dirty="0">
                <a:latin typeface="Georgia" panose="02040502050405020303" pitchFamily="18" charset="0"/>
              </a:rPr>
              <a:t>This also highlights that it is not so much a knowledge issue – but primarily stigma and systemic barriers.</a:t>
            </a:r>
          </a:p>
        </p:txBody>
      </p:sp>
    </p:spTree>
    <p:extLst>
      <p:ext uri="{BB962C8B-B14F-4D97-AF65-F5344CB8AC3E}">
        <p14:creationId xmlns:p14="http://schemas.microsoft.com/office/powerpoint/2010/main" val="1886132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a:off x="5171440" y="314960"/>
            <a:ext cx="7020560" cy="6126480"/>
          </a:xfrm>
        </p:spPr>
        <p:txBody>
          <a:bodyPr>
            <a:noAutofit/>
          </a:bodyPr>
          <a:lstStyle/>
          <a:p>
            <a:pPr>
              <a:buFont typeface="Arial" panose="020B0604020202020204" pitchFamily="34" charset="0"/>
              <a:buChar char="•"/>
            </a:pPr>
            <a:r>
              <a:rPr lang="en-US" dirty="0">
                <a:latin typeface="Georgia" panose="02040502050405020303" pitchFamily="18" charset="0"/>
              </a:rPr>
              <a:t>Fear of discrimination and past experiences of discrimination </a:t>
            </a:r>
          </a:p>
          <a:p>
            <a:pPr>
              <a:buFont typeface="Arial" panose="020B0604020202020204" pitchFamily="34" charset="0"/>
              <a:buChar char="•"/>
            </a:pPr>
            <a:r>
              <a:rPr lang="en-US" dirty="0">
                <a:latin typeface="Georgia" panose="02040502050405020303" pitchFamily="18" charset="0"/>
              </a:rPr>
              <a:t> Stigma, misperceptions, and negative narratives </a:t>
            </a:r>
          </a:p>
          <a:p>
            <a:pPr>
              <a:buFont typeface="Arial" panose="020B0604020202020204" pitchFamily="34" charset="0"/>
              <a:buChar char="•"/>
            </a:pPr>
            <a:r>
              <a:rPr lang="en-US" dirty="0">
                <a:latin typeface="Georgia" panose="02040502050405020303" pitchFamily="18" charset="0"/>
              </a:rPr>
              <a:t>Barriers to accessing bilingual treatment programs</a:t>
            </a:r>
          </a:p>
          <a:p>
            <a:pPr>
              <a:buFont typeface="Arial" panose="020B0604020202020204" pitchFamily="34" charset="0"/>
              <a:buChar char="•"/>
            </a:pPr>
            <a:r>
              <a:rPr lang="en-US" dirty="0">
                <a:latin typeface="Georgia" panose="02040502050405020303" pitchFamily="18" charset="0"/>
              </a:rPr>
              <a:t>Fear of speaking to government agencies or those who report to government agencies</a:t>
            </a:r>
          </a:p>
          <a:p>
            <a:pPr>
              <a:buFont typeface="Arial" panose="020B0604020202020204" pitchFamily="34" charset="0"/>
              <a:buChar char="•"/>
            </a:pPr>
            <a:r>
              <a:rPr lang="en-US" dirty="0">
                <a:latin typeface="Georgia" panose="02040502050405020303" pitchFamily="18" charset="0"/>
              </a:rPr>
              <a:t>Liability concerns with administering naloxone or trying to provide aid in an overdose situation </a:t>
            </a:r>
          </a:p>
          <a:p>
            <a:pPr>
              <a:buFont typeface="Arial" panose="020B0604020202020204" pitchFamily="34" charset="0"/>
              <a:buChar char="•"/>
            </a:pPr>
            <a:r>
              <a:rPr lang="en-US" dirty="0">
                <a:latin typeface="Georgia" panose="02040502050405020303" pitchFamily="18" charset="0"/>
              </a:rPr>
              <a:t>Socio-economic-lack of health care coverage to help pay for treatment </a:t>
            </a:r>
          </a:p>
          <a:p>
            <a:pPr>
              <a:buFont typeface="Arial" panose="020B0604020202020204" pitchFamily="34" charset="0"/>
              <a:buChar char="•"/>
            </a:pPr>
            <a:r>
              <a:rPr lang="en-US" dirty="0">
                <a:latin typeface="Georgia" panose="02040502050405020303" pitchFamily="18" charset="0"/>
              </a:rPr>
              <a:t>Less stable community support – moving locations frequently could cause interruptions in care</a:t>
            </a:r>
          </a:p>
          <a:p>
            <a:pPr>
              <a:buFont typeface="Arial" panose="020B0604020202020204" pitchFamily="34" charset="0"/>
              <a:buChar char="•"/>
            </a:pPr>
            <a:r>
              <a:rPr lang="en-US" dirty="0">
                <a:latin typeface="Georgia" panose="02040502050405020303" pitchFamily="18" charset="0"/>
              </a:rPr>
              <a:t> Understanding spirituality and faith and its role in the community</a:t>
            </a:r>
          </a:p>
          <a:p>
            <a:pPr>
              <a:buFont typeface="Arial" panose="020B0604020202020204" pitchFamily="34" charset="0"/>
              <a:buChar char="•"/>
            </a:pPr>
            <a:r>
              <a:rPr lang="en-US" dirty="0">
                <a:latin typeface="Georgia" panose="02040502050405020303" pitchFamily="18" charset="0"/>
              </a:rPr>
              <a:t> </a:t>
            </a:r>
            <a:r>
              <a:rPr lang="en-US" i="1" dirty="0" err="1">
                <a:latin typeface="Georgia" panose="02040502050405020303" pitchFamily="18" charset="0"/>
              </a:rPr>
              <a:t>Familismo</a:t>
            </a:r>
            <a:r>
              <a:rPr lang="en-US" dirty="0">
                <a:latin typeface="Georgia" panose="02040502050405020303" pitchFamily="18" charset="0"/>
              </a:rPr>
              <a:t>-Understanding the social network and the importance of family </a:t>
            </a:r>
          </a:p>
          <a:p>
            <a:pPr>
              <a:buFont typeface="Arial" panose="020B0604020202020204" pitchFamily="34" charset="0"/>
              <a:buChar char="•"/>
            </a:pPr>
            <a:r>
              <a:rPr lang="en-US" dirty="0">
                <a:latin typeface="Georgia" panose="02040502050405020303" pitchFamily="18" charset="0"/>
              </a:rPr>
              <a:t> We are not monolithic-”</a:t>
            </a:r>
            <a:r>
              <a:rPr lang="en-US" i="1" dirty="0">
                <a:latin typeface="Georgia" panose="02040502050405020303" pitchFamily="18" charset="0"/>
              </a:rPr>
              <a:t>Hidden Hispanic</a:t>
            </a:r>
            <a:r>
              <a:rPr lang="en-US" dirty="0">
                <a:latin typeface="Georgia" panose="02040502050405020303" pitchFamily="18" charset="0"/>
              </a:rPr>
              <a:t>” </a:t>
            </a:r>
          </a:p>
        </p:txBody>
      </p:sp>
      <p:pic>
        <p:nvPicPr>
          <p:cNvPr id="5" name="Picture Placeholder 4">
            <a:extLst>
              <a:ext uri="{FF2B5EF4-FFF2-40B4-BE49-F238E27FC236}">
                <a16:creationId xmlns:a16="http://schemas.microsoft.com/office/drawing/2014/main" id="{0DF9768F-8330-75B0-4FF7-603DF1842CF5}"/>
              </a:ext>
            </a:extLst>
          </p:cNvPr>
          <p:cNvPicPr>
            <a:picLocks noGrp="1" noChangeAspect="1"/>
          </p:cNvPicPr>
          <p:nvPr>
            <p:ph type="pic" idx="1"/>
          </p:nvPr>
        </p:nvPicPr>
        <p:blipFill>
          <a:blip r:embed="rId3"/>
          <a:srcRect t="4951" b="4951"/>
          <a:stretch>
            <a:fillRect/>
          </a:stretch>
        </p:blipFill>
        <p:spPr>
          <a:xfrm>
            <a:off x="1" y="-2748"/>
            <a:ext cx="5059680" cy="2846596"/>
          </a:xfrm>
          <a:prstGeom prst="rect">
            <a:avLst/>
          </a:prstGeom>
        </p:spPr>
      </p:pic>
      <p:sp>
        <p:nvSpPr>
          <p:cNvPr id="3" name="Title 2"/>
          <p:cNvSpPr>
            <a:spLocks noGrp="1"/>
          </p:cNvSpPr>
          <p:nvPr>
            <p:ph type="title"/>
          </p:nvPr>
        </p:nvSpPr>
        <p:spPr>
          <a:xfrm>
            <a:off x="529772" y="3584847"/>
            <a:ext cx="3532195" cy="2174875"/>
          </a:xfrm>
        </p:spPr>
        <p:txBody>
          <a:bodyPr anchor="t">
            <a:normAutofit/>
          </a:bodyPr>
          <a:lstStyle/>
          <a:p>
            <a:r>
              <a:rPr lang="en-US" b="1" dirty="0"/>
              <a:t>Socio-Cultural Factors Associated with Accessing Treatment</a:t>
            </a:r>
          </a:p>
        </p:txBody>
      </p:sp>
    </p:spTree>
    <p:extLst>
      <p:ext uri="{BB962C8B-B14F-4D97-AF65-F5344CB8AC3E}">
        <p14:creationId xmlns:p14="http://schemas.microsoft.com/office/powerpoint/2010/main" val="384491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B7A85-B0E2-996E-83C1-B53B3F81D60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DEF669-35FF-E6EA-F2D6-F71CB0B064A3}"/>
              </a:ext>
            </a:extLst>
          </p:cNvPr>
          <p:cNvSpPr>
            <a:spLocks noGrp="1"/>
          </p:cNvSpPr>
          <p:nvPr>
            <p:ph type="body" sz="quarter" idx="22"/>
          </p:nvPr>
        </p:nvSpPr>
        <p:spPr>
          <a:xfrm>
            <a:off x="0" y="1209988"/>
            <a:ext cx="8915250" cy="5256127"/>
          </a:xfrm>
        </p:spPr>
        <p:txBody>
          <a:bodyPr/>
          <a:lstStyle/>
          <a:p>
            <a:pPr marL="342900" indent="-342900">
              <a:buFont typeface="Arial" panose="020B0604020202020204" pitchFamily="34" charset="0"/>
              <a:buChar char="•"/>
            </a:pPr>
            <a:r>
              <a:rPr lang="en-US" sz="1800" dirty="0">
                <a:latin typeface="Georgia" panose="02040502050405020303" pitchFamily="18" charset="0"/>
              </a:rPr>
              <a:t>Increasing access to harm reduction services </a:t>
            </a:r>
          </a:p>
          <a:p>
            <a:pPr marL="576263" lvl="1" indent="-342900">
              <a:buFont typeface="Arial" panose="020B0604020202020204" pitchFamily="34" charset="0"/>
              <a:buChar char="•"/>
            </a:pPr>
            <a:r>
              <a:rPr lang="en-US" sz="1800" i="1" dirty="0">
                <a:latin typeface="Georgia" panose="02040502050405020303" pitchFamily="18" charset="0"/>
              </a:rPr>
              <a:t>Naloxone distribution, syringe services, risk reduction counseling, etc.</a:t>
            </a:r>
          </a:p>
          <a:p>
            <a:pPr marL="342900" indent="-342900">
              <a:buFont typeface="Arial" panose="020B0604020202020204" pitchFamily="34" charset="0"/>
              <a:buChar char="•"/>
            </a:pPr>
            <a:r>
              <a:rPr lang="en-US" sz="1800" dirty="0">
                <a:latin typeface="Georgia" panose="02040502050405020303" pitchFamily="18" charset="0"/>
              </a:rPr>
              <a:t>Provider training to increase familiarity and comfort with prescribing medications for opioid use disorder </a:t>
            </a:r>
          </a:p>
          <a:p>
            <a:pPr marL="342900" indent="-342900">
              <a:buFont typeface="Arial" panose="020B0604020202020204" pitchFamily="34" charset="0"/>
              <a:buChar char="•"/>
            </a:pPr>
            <a:r>
              <a:rPr lang="en-US" sz="1800" dirty="0">
                <a:latin typeface="Georgia" panose="02040502050405020303" pitchFamily="18" charset="0"/>
              </a:rPr>
              <a:t>Developing partnerships to create culturally and linguistically appropriate overdose education and naloxone distribution outreach</a:t>
            </a:r>
          </a:p>
          <a:p>
            <a:pPr marL="342900" indent="-342900">
              <a:buFont typeface="Arial" panose="020B0604020202020204" pitchFamily="34" charset="0"/>
              <a:buChar char="•"/>
            </a:pPr>
            <a:r>
              <a:rPr lang="en-US" sz="1800" dirty="0">
                <a:latin typeface="Georgia" panose="02040502050405020303" pitchFamily="18" charset="0"/>
              </a:rPr>
              <a:t>NoMasSobredosisWA.org campaign</a:t>
            </a:r>
          </a:p>
          <a:p>
            <a:pPr marL="576263" lvl="1" indent="-342900">
              <a:buFont typeface="Arial" panose="020B0604020202020204" pitchFamily="34" charset="0"/>
              <a:buChar char="•"/>
            </a:pPr>
            <a:r>
              <a:rPr lang="en-US" sz="1800" i="1" dirty="0">
                <a:latin typeface="Georgia" panose="02040502050405020303" pitchFamily="18" charset="0"/>
              </a:rPr>
              <a:t>2023 campaign focused on promoting carrying naloxone</a:t>
            </a:r>
          </a:p>
          <a:p>
            <a:pPr marL="576263" lvl="1" indent="-342900">
              <a:buFont typeface="Arial" panose="020B0604020202020204" pitchFamily="34" charset="0"/>
              <a:buChar char="•"/>
            </a:pPr>
            <a:endParaRPr lang="en-US" sz="1800" i="1" dirty="0">
              <a:latin typeface="Georgia" panose="02040502050405020303" pitchFamily="18" charset="0"/>
            </a:endParaRPr>
          </a:p>
          <a:p>
            <a:pPr marL="233363" lvl="1" indent="0">
              <a:buNone/>
            </a:pPr>
            <a:r>
              <a:rPr lang="en-US" sz="1800" i="1" dirty="0">
                <a:latin typeface="Georgia" panose="02040502050405020303" pitchFamily="18" charset="0"/>
              </a:rPr>
              <a:t>WA State Opioid and Overdose Response (SOOR) Plan:</a:t>
            </a:r>
          </a:p>
          <a:p>
            <a:pPr marL="576263" lvl="1" indent="-342900">
              <a:buFont typeface="Arial" panose="020B0604020202020204" pitchFamily="34" charset="0"/>
              <a:buChar char="•"/>
            </a:pPr>
            <a:r>
              <a:rPr lang="en-US" sz="1800" i="1" dirty="0">
                <a:latin typeface="Georgia" panose="02040502050405020303" pitchFamily="18" charset="0"/>
              </a:rPr>
              <a:t>Prevent opioid misuse</a:t>
            </a:r>
          </a:p>
          <a:p>
            <a:pPr marL="576263" lvl="1" indent="-342900">
              <a:buFont typeface="Arial" panose="020B0604020202020204" pitchFamily="34" charset="0"/>
              <a:buChar char="•"/>
            </a:pPr>
            <a:r>
              <a:rPr lang="en-US" sz="1800" i="1" dirty="0">
                <a:latin typeface="Georgia" panose="02040502050405020303" pitchFamily="18" charset="0"/>
              </a:rPr>
              <a:t>Identify and treat substance use disorder</a:t>
            </a:r>
          </a:p>
          <a:p>
            <a:pPr marL="576263" lvl="1" indent="-342900">
              <a:buFont typeface="Arial" panose="020B0604020202020204" pitchFamily="34" charset="0"/>
              <a:buChar char="•"/>
            </a:pPr>
            <a:r>
              <a:rPr lang="en-US" sz="1800" i="1" dirty="0">
                <a:latin typeface="Georgia" panose="02040502050405020303" pitchFamily="18" charset="0"/>
              </a:rPr>
              <a:t>Ensure and improve the health and wellness of individuals who use drugs</a:t>
            </a:r>
          </a:p>
          <a:p>
            <a:pPr marL="576263" lvl="1" indent="-342900">
              <a:buFont typeface="Arial" panose="020B0604020202020204" pitchFamily="34" charset="0"/>
              <a:buChar char="•"/>
            </a:pPr>
            <a:r>
              <a:rPr lang="en-US" sz="1800" i="1" dirty="0">
                <a:latin typeface="Georgia" panose="02040502050405020303" pitchFamily="18" charset="0"/>
              </a:rPr>
              <a:t>Use data to detect opioid misuse/abuse, monitor illness, injury, and death, and evaluate interventions.</a:t>
            </a:r>
          </a:p>
          <a:p>
            <a:pPr marL="576263" lvl="1" indent="-342900">
              <a:buFont typeface="Arial" panose="020B0604020202020204" pitchFamily="34" charset="0"/>
              <a:buChar char="•"/>
            </a:pPr>
            <a:r>
              <a:rPr lang="en-US" sz="1800" i="1" dirty="0">
                <a:latin typeface="Georgia" panose="02040502050405020303" pitchFamily="18" charset="0"/>
              </a:rPr>
              <a:t>Support individuals in recovery </a:t>
            </a:r>
          </a:p>
          <a:p>
            <a:pPr marL="233363" lvl="1" indent="0">
              <a:buNone/>
            </a:pPr>
            <a:r>
              <a:rPr lang="en-US" sz="900" i="1" dirty="0">
                <a:latin typeface="Georgia" panose="02040502050405020303" pitchFamily="18" charset="0"/>
                <a:hlinkClick r:id="rId3"/>
              </a:rPr>
              <a:t>https://www.hca.wa.gov/assets/program/WashingtonStateOpioidandOverdoseResponsePlan-final-2021.pdf</a:t>
            </a:r>
            <a:r>
              <a:rPr lang="en-US" sz="900" i="1" dirty="0">
                <a:latin typeface="Georgia" panose="02040502050405020303" pitchFamily="18" charset="0"/>
              </a:rPr>
              <a:t> </a:t>
            </a:r>
          </a:p>
          <a:p>
            <a:pPr>
              <a:buFont typeface="Arial" panose="020B0604020202020204" pitchFamily="34" charset="0"/>
              <a:buChar char="•"/>
            </a:pPr>
            <a:endParaRPr lang="en-US" sz="1600" dirty="0">
              <a:latin typeface="Georgia" panose="02040502050405020303" pitchFamily="18" charset="0"/>
            </a:endParaRPr>
          </a:p>
        </p:txBody>
      </p:sp>
      <p:sp>
        <p:nvSpPr>
          <p:cNvPr id="3" name="Title 2">
            <a:extLst>
              <a:ext uri="{FF2B5EF4-FFF2-40B4-BE49-F238E27FC236}">
                <a16:creationId xmlns:a16="http://schemas.microsoft.com/office/drawing/2014/main" id="{7B182698-9FA8-7037-5971-918DE7B398BC}"/>
              </a:ext>
            </a:extLst>
          </p:cNvPr>
          <p:cNvSpPr>
            <a:spLocks noGrp="1"/>
          </p:cNvSpPr>
          <p:nvPr>
            <p:ph type="title"/>
          </p:nvPr>
        </p:nvSpPr>
        <p:spPr>
          <a:xfrm>
            <a:off x="3" y="557650"/>
            <a:ext cx="12191997" cy="488064"/>
          </a:xfrm>
        </p:spPr>
        <p:txBody>
          <a:bodyPr>
            <a:normAutofit/>
          </a:bodyPr>
          <a:lstStyle/>
          <a:p>
            <a:r>
              <a:rPr lang="en-US" sz="2800" b="1" dirty="0">
                <a:latin typeface="Century Gothic"/>
              </a:rPr>
              <a:t>What DOH is Doing to Help Address This</a:t>
            </a:r>
          </a:p>
        </p:txBody>
      </p:sp>
      <p:pic>
        <p:nvPicPr>
          <p:cNvPr id="4" name="Picture 3">
            <a:extLst>
              <a:ext uri="{FF2B5EF4-FFF2-40B4-BE49-F238E27FC236}">
                <a16:creationId xmlns:a16="http://schemas.microsoft.com/office/drawing/2014/main" id="{752976D7-FC74-BEBB-6597-884E055D55D8}"/>
              </a:ext>
            </a:extLst>
          </p:cNvPr>
          <p:cNvPicPr>
            <a:picLocks noChangeAspect="1"/>
          </p:cNvPicPr>
          <p:nvPr/>
        </p:nvPicPr>
        <p:blipFill>
          <a:blip r:embed="rId4"/>
          <a:stretch>
            <a:fillRect/>
          </a:stretch>
        </p:blipFill>
        <p:spPr>
          <a:xfrm>
            <a:off x="8976049" y="1371601"/>
            <a:ext cx="3215951" cy="3314846"/>
          </a:xfrm>
          <a:prstGeom prst="rect">
            <a:avLst/>
          </a:prstGeom>
        </p:spPr>
      </p:pic>
    </p:spTree>
    <p:extLst>
      <p:ext uri="{BB962C8B-B14F-4D97-AF65-F5344CB8AC3E}">
        <p14:creationId xmlns:p14="http://schemas.microsoft.com/office/powerpoint/2010/main" val="3024212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No Más Sobredosis">
            <a:hlinkClick r:id="" action="ppaction://media"/>
            <a:extLst>
              <a:ext uri="{FF2B5EF4-FFF2-40B4-BE49-F238E27FC236}">
                <a16:creationId xmlns:a16="http://schemas.microsoft.com/office/drawing/2014/main" id="{F7947F46-CFDD-01A9-983D-F2EAC38BA21A}"/>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90624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4" y="1702372"/>
            <a:ext cx="12221524" cy="467387"/>
          </a:xfrm>
        </p:spPr>
        <p:txBody>
          <a:bodyPr>
            <a:noAutofit/>
          </a:bodyPr>
          <a:lstStyle/>
          <a:p>
            <a:r>
              <a:rPr lang="en-US" b="1" dirty="0"/>
              <a:t>Questions?</a:t>
            </a:r>
          </a:p>
        </p:txBody>
      </p:sp>
      <p:pic>
        <p:nvPicPr>
          <p:cNvPr id="1026" name="Picture 2" descr="Gracias - Thanks for your Inquiry">
            <a:extLst>
              <a:ext uri="{FF2B5EF4-FFF2-40B4-BE49-F238E27FC236}">
                <a16:creationId xmlns:a16="http://schemas.microsoft.com/office/drawing/2014/main" id="{F88BA2D6-1EBC-04A7-A12B-AB7EB486D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004" y="4027229"/>
            <a:ext cx="6354147" cy="181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118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4447117" y="3143885"/>
            <a:ext cx="3297765" cy="314335"/>
          </a:xfrm>
        </p:spPr>
        <p:txBody>
          <a:bodyPr>
            <a:normAutofit fontScale="77500" lnSpcReduction="20000"/>
          </a:bodyPr>
          <a:lstStyle/>
          <a:p>
            <a:r>
              <a:rPr lang="en-US" dirty="0">
                <a:latin typeface="Georgia" panose="02040502050405020303" pitchFamily="18" charset="0"/>
              </a:rPr>
              <a:t>Chief of Public Affairs and Equity</a:t>
            </a:r>
          </a:p>
        </p:txBody>
      </p:sp>
      <p:sp>
        <p:nvSpPr>
          <p:cNvPr id="3" name="Text Placeholder 2"/>
          <p:cNvSpPr>
            <a:spLocks noGrp="1"/>
          </p:cNvSpPr>
          <p:nvPr>
            <p:ph type="body" sz="quarter" idx="20"/>
          </p:nvPr>
        </p:nvSpPr>
        <p:spPr>
          <a:xfrm>
            <a:off x="2761862" y="3464502"/>
            <a:ext cx="7119256" cy="1350093"/>
          </a:xfrm>
        </p:spPr>
        <p:txBody>
          <a:bodyPr>
            <a:normAutofit/>
          </a:bodyPr>
          <a:lstStyle/>
          <a:p>
            <a:r>
              <a:rPr lang="en-US" dirty="0">
                <a:latin typeface="Georgia" panose="02040502050405020303" pitchFamily="18" charset="0"/>
              </a:rPr>
              <a:t>Executive Office of Public Affairs and Equity (OPAE)</a:t>
            </a:r>
          </a:p>
          <a:p>
            <a:r>
              <a:rPr lang="en-US" dirty="0">
                <a:latin typeface="Georgia" panose="02040502050405020303" pitchFamily="18" charset="0"/>
                <a:hlinkClick r:id="rId3"/>
              </a:rPr>
              <a:t>Elizabeth.perez@doh.wa.gov</a:t>
            </a:r>
            <a:r>
              <a:rPr lang="en-US" dirty="0">
                <a:latin typeface="Georgia" panose="02040502050405020303" pitchFamily="18" charset="0"/>
              </a:rPr>
              <a:t> </a:t>
            </a:r>
          </a:p>
          <a:p>
            <a:r>
              <a:rPr lang="en-US" dirty="0">
                <a:latin typeface="Georgia" panose="02040502050405020303" pitchFamily="18" charset="0"/>
              </a:rPr>
              <a:t>LinkedIn: </a:t>
            </a:r>
            <a:r>
              <a:rPr lang="en-US" dirty="0">
                <a:latin typeface="Georgia" panose="02040502050405020303" pitchFamily="18" charset="0"/>
                <a:hlinkClick r:id="rId4"/>
              </a:rPr>
              <a:t>https://www.linkedin.com/in/elizabeth-perez</a:t>
            </a:r>
            <a:r>
              <a:rPr lang="en-US" dirty="0">
                <a:latin typeface="Georgia" panose="02040502050405020303" pitchFamily="18" charset="0"/>
              </a:rPr>
              <a:t> </a:t>
            </a:r>
          </a:p>
        </p:txBody>
      </p:sp>
      <p:sp>
        <p:nvSpPr>
          <p:cNvPr id="4" name="Text Placeholder 3"/>
          <p:cNvSpPr>
            <a:spLocks noGrp="1"/>
          </p:cNvSpPr>
          <p:nvPr>
            <p:ph type="body" sz="quarter" idx="16"/>
          </p:nvPr>
        </p:nvSpPr>
        <p:spPr>
          <a:xfrm>
            <a:off x="4447117" y="2717860"/>
            <a:ext cx="3297765" cy="412750"/>
          </a:xfrm>
        </p:spPr>
        <p:txBody>
          <a:bodyPr/>
          <a:lstStyle/>
          <a:p>
            <a:r>
              <a:rPr lang="en-US" dirty="0">
                <a:latin typeface="Georgia" panose="02040502050405020303" pitchFamily="18" charset="0"/>
              </a:rPr>
              <a:t>Elizabeth Perez</a:t>
            </a:r>
          </a:p>
        </p:txBody>
      </p:sp>
      <p:sp>
        <p:nvSpPr>
          <p:cNvPr id="6" name="Text Placeholder 5"/>
          <p:cNvSpPr>
            <a:spLocks noGrp="1"/>
          </p:cNvSpPr>
          <p:nvPr>
            <p:ph type="body" sz="quarter" idx="22"/>
          </p:nvPr>
        </p:nvSpPr>
        <p:spPr/>
        <p:txBody>
          <a:bodyPr/>
          <a:lstStyle/>
          <a:p>
            <a:endParaRPr lang="en-US" dirty="0"/>
          </a:p>
        </p:txBody>
      </p:sp>
    </p:spTree>
    <p:extLst>
      <p:ext uri="{BB962C8B-B14F-4D97-AF65-F5344CB8AC3E}">
        <p14:creationId xmlns:p14="http://schemas.microsoft.com/office/powerpoint/2010/main" val="2676414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F0E1BC-52E3-A94D-79E0-25CDF5BF9A2B}"/>
              </a:ext>
            </a:extLst>
          </p:cNvPr>
          <p:cNvSpPr txBox="1"/>
          <p:nvPr/>
        </p:nvSpPr>
        <p:spPr>
          <a:xfrm>
            <a:off x="0" y="5709918"/>
            <a:ext cx="12192000" cy="646331"/>
          </a:xfrm>
          <a:prstGeom prst="rect">
            <a:avLst/>
          </a:prstGeom>
          <a:noFill/>
        </p:spPr>
        <p:txBody>
          <a:bodyPr wrap="square" rtlCol="0">
            <a:spAutoFit/>
          </a:bodyPr>
          <a:lstStyle/>
          <a:p>
            <a:pPr algn="ctr"/>
            <a:r>
              <a:rPr lang="en-US" sz="1800" kern="1200">
                <a:solidFill>
                  <a:schemeClr val="bg1"/>
                </a:solidFill>
                <a:effectLst/>
                <a:latin typeface="+mn-lt"/>
                <a:ea typeface="+mn-ea"/>
                <a:cs typeface="+mn-cs"/>
              </a:rPr>
              <a:t>To request this document in another format, call 1-800-525-0127. Deaf or hard of</a:t>
            </a:r>
          </a:p>
          <a:p>
            <a:pPr algn="ctr"/>
            <a:r>
              <a:rPr lang="en-US" sz="1800" kern="1200">
                <a:solidFill>
                  <a:schemeClr val="bg1"/>
                </a:solidFill>
                <a:effectLst/>
                <a:latin typeface="+mn-lt"/>
                <a:ea typeface="+mn-ea"/>
                <a:cs typeface="+mn-cs"/>
              </a:rPr>
              <a:t>hearing customers, please call 711 (Washington Relay) or email </a:t>
            </a:r>
            <a:r>
              <a:rPr lang="en-US" sz="1800" u="none" kern="1200">
                <a:solidFill>
                  <a:schemeClr val="bg1"/>
                </a:solidFill>
                <a:effectLst/>
                <a:latin typeface="+mn-lt"/>
                <a:ea typeface="+mn-ea"/>
                <a:cs typeface="+mn-cs"/>
              </a:rPr>
              <a:t>civil.rights@doh.wa.gov</a:t>
            </a:r>
            <a:r>
              <a:rPr lang="en-US" sz="1800" kern="1200">
                <a:solidFill>
                  <a:schemeClr val="bg1"/>
                </a:solidFill>
                <a:effectLst/>
                <a:latin typeface="+mn-lt"/>
                <a:ea typeface="+mn-ea"/>
                <a:cs typeface="+mn-cs"/>
              </a:rPr>
              <a:t>. </a:t>
            </a:r>
          </a:p>
        </p:txBody>
      </p:sp>
    </p:spTree>
    <p:extLst>
      <p:ext uri="{BB962C8B-B14F-4D97-AF65-F5344CB8AC3E}">
        <p14:creationId xmlns:p14="http://schemas.microsoft.com/office/powerpoint/2010/main" val="199071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a:off x="5275152" y="1127051"/>
            <a:ext cx="6916848" cy="6018028"/>
          </a:xfrm>
        </p:spPr>
        <p:txBody>
          <a:bodyPr vert="horz" lIns="91440" tIns="45720" rIns="91440" bIns="45720" rtlCol="0">
            <a:noAutofit/>
          </a:bodyPr>
          <a:lstStyle/>
          <a:p>
            <a:pPr marL="342900" indent="-342900">
              <a:buFont typeface="Arial" panose="020B0604020202020204" pitchFamily="34" charset="0"/>
              <a:buChar char="•"/>
            </a:pPr>
            <a:r>
              <a:rPr lang="en-US" sz="2000" dirty="0">
                <a:latin typeface="Georgia" panose="02040502050405020303" pitchFamily="18" charset="0"/>
              </a:rPr>
              <a:t>Overdose deaths due to opioids are a serious public health crisis in the United States. In the past, this crisis was driven by the use of heroin and prescription opioids. More recently, however, this crisis has been driven by synthetic opioids such as fentanyl. </a:t>
            </a: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r>
              <a:rPr lang="en-US" sz="2000" dirty="0">
                <a:latin typeface="Georgia" panose="02040502050405020303" pitchFamily="18" charset="0"/>
              </a:rPr>
              <a:t>Overdose deaths from both prescription and illicit opioids have increased over the past few decades, where over 980,000 people have died from them nationwide in the last 15 years. </a:t>
            </a:r>
            <a:r>
              <a:rPr lang="en-US" sz="2000" b="1" dirty="0">
                <a:latin typeface="Georgia" panose="02040502050405020303" pitchFamily="18" charset="0"/>
              </a:rPr>
              <a:t>That's about 180 people per day.</a:t>
            </a: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r>
              <a:rPr lang="en-US" sz="2000" dirty="0">
                <a:latin typeface="Georgia" panose="02040502050405020303" pitchFamily="18" charset="0"/>
              </a:rPr>
              <a:t>Washington State has a rate of overdose death </a:t>
            </a:r>
            <a:r>
              <a:rPr lang="en-US" sz="2000" i="1" u="sng" dirty="0">
                <a:latin typeface="Georgia" panose="02040502050405020303" pitchFamily="18" charset="0"/>
              </a:rPr>
              <a:t>higher</a:t>
            </a:r>
            <a:r>
              <a:rPr lang="en-US" sz="2000" dirty="0">
                <a:latin typeface="Georgia" panose="02040502050405020303" pitchFamily="18" charset="0"/>
              </a:rPr>
              <a:t> than the national average. From 2009-2023, we saw that over 21,000 Washington residents died from a drug overdose. 71% of those deaths involved an opioid. </a:t>
            </a:r>
          </a:p>
        </p:txBody>
      </p:sp>
      <p:sp>
        <p:nvSpPr>
          <p:cNvPr id="3" name="Title 2"/>
          <p:cNvSpPr>
            <a:spLocks noGrp="1"/>
          </p:cNvSpPr>
          <p:nvPr>
            <p:ph type="title"/>
          </p:nvPr>
        </p:nvSpPr>
        <p:spPr>
          <a:xfrm>
            <a:off x="5904614" y="524010"/>
            <a:ext cx="5280349" cy="603041"/>
          </a:xfrm>
        </p:spPr>
        <p:txBody>
          <a:bodyPr anchor="t">
            <a:normAutofit/>
          </a:bodyPr>
          <a:lstStyle/>
          <a:p>
            <a:pPr algn="ctr"/>
            <a:r>
              <a:rPr lang="en-US" b="1" dirty="0"/>
              <a:t>Background</a:t>
            </a:r>
          </a:p>
        </p:txBody>
      </p:sp>
      <p:pic>
        <p:nvPicPr>
          <p:cNvPr id="14" name="Picture Placeholder 13">
            <a:extLst>
              <a:ext uri="{FF2B5EF4-FFF2-40B4-BE49-F238E27FC236}">
                <a16:creationId xmlns:a16="http://schemas.microsoft.com/office/drawing/2014/main" id="{D1513CB6-5EAE-A8FF-B24F-15FC181189CA}"/>
              </a:ext>
            </a:extLst>
          </p:cNvPr>
          <p:cNvPicPr>
            <a:picLocks noGrp="1" noChangeAspect="1"/>
          </p:cNvPicPr>
          <p:nvPr>
            <p:ph type="pic" idx="1"/>
          </p:nvPr>
        </p:nvPicPr>
        <p:blipFill>
          <a:blip r:embed="rId3"/>
          <a:srcRect l="24336" r="24336"/>
          <a:stretch>
            <a:fillRect/>
          </a:stretch>
        </p:blipFill>
        <p:spPr>
          <a:prstGeom prst="rect">
            <a:avLst/>
          </a:prstGeom>
        </p:spPr>
      </p:pic>
    </p:spTree>
    <p:extLst>
      <p:ext uri="{BB962C8B-B14F-4D97-AF65-F5344CB8AC3E}">
        <p14:creationId xmlns:p14="http://schemas.microsoft.com/office/powerpoint/2010/main" val="182521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a:extLst>
              <a:ext uri="{FF2B5EF4-FFF2-40B4-BE49-F238E27FC236}">
                <a16:creationId xmlns:a16="http://schemas.microsoft.com/office/drawing/2014/main" id="{79CD0564-B0C8-796D-79EA-DA6B5D8A62C5}"/>
              </a:ext>
            </a:extLst>
          </p:cNvPr>
          <p:cNvGraphicFramePr>
            <a:graphicFrameLocks/>
          </p:cNvGraphicFramePr>
          <p:nvPr/>
        </p:nvGraphicFramePr>
        <p:xfrm>
          <a:off x="-1" y="1342663"/>
          <a:ext cx="11956649" cy="508353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00D3B232-4ABE-4364-B090-835390FCF821}"/>
              </a:ext>
            </a:extLst>
          </p:cNvPr>
          <p:cNvSpPr>
            <a:spLocks noGrp="1"/>
          </p:cNvSpPr>
          <p:nvPr>
            <p:ph type="title"/>
          </p:nvPr>
        </p:nvSpPr>
        <p:spPr>
          <a:xfrm>
            <a:off x="-77193" y="48439"/>
            <a:ext cx="12192000" cy="1061903"/>
          </a:xfrm>
        </p:spPr>
        <p:txBody>
          <a:bodyPr>
            <a:noAutofit/>
          </a:bodyPr>
          <a:lstStyle/>
          <a:p>
            <a:pPr algn="ctr">
              <a:defRPr/>
            </a:pPr>
            <a:r>
              <a:rPr lang="en-US" sz="2800" b="1" dirty="0">
                <a:latin typeface="Century Gothic"/>
              </a:rPr>
              <a:t>Proportion of Drug Types </a:t>
            </a:r>
            <a:br>
              <a:rPr lang="en-US" sz="2800" b="1" dirty="0"/>
            </a:br>
            <a:r>
              <a:rPr lang="en-US" sz="2800" b="1" dirty="0">
                <a:latin typeface="Century Gothic"/>
              </a:rPr>
              <a:t>Involved in Overdose Deaths, 2023</a:t>
            </a:r>
          </a:p>
        </p:txBody>
      </p:sp>
      <p:sp>
        <p:nvSpPr>
          <p:cNvPr id="3" name="TextBox 2">
            <a:extLst>
              <a:ext uri="{FF2B5EF4-FFF2-40B4-BE49-F238E27FC236}">
                <a16:creationId xmlns:a16="http://schemas.microsoft.com/office/drawing/2014/main" id="{EFDFDC1C-8A76-0CC6-B4D3-DB02163B4293}"/>
              </a:ext>
            </a:extLst>
          </p:cNvPr>
          <p:cNvSpPr txBox="1"/>
          <p:nvPr/>
        </p:nvSpPr>
        <p:spPr>
          <a:xfrm>
            <a:off x="9442332" y="6467794"/>
            <a:ext cx="2624436" cy="261610"/>
          </a:xfrm>
          <a:prstGeom prst="rect">
            <a:avLst/>
          </a:prstGeom>
          <a:noFill/>
        </p:spPr>
        <p:txBody>
          <a:bodyPr wrap="none" lIns="91440" tIns="45720" rIns="91440" bIns="45720" rtlCol="0" anchor="t">
            <a:spAutoFit/>
          </a:bodyPr>
          <a:lstStyle/>
          <a:p>
            <a:r>
              <a:rPr lang="en-US" sz="1100">
                <a:solidFill>
                  <a:prstClr val="black"/>
                </a:solidFill>
                <a:latin typeface="Century Gothic"/>
              </a:rPr>
              <a:t>Source: WA DOH death certificates </a:t>
            </a:r>
          </a:p>
        </p:txBody>
      </p:sp>
      <p:sp>
        <p:nvSpPr>
          <p:cNvPr id="4" name="TextBox 3">
            <a:extLst>
              <a:ext uri="{FF2B5EF4-FFF2-40B4-BE49-F238E27FC236}">
                <a16:creationId xmlns:a16="http://schemas.microsoft.com/office/drawing/2014/main" id="{47BE33AF-F0FF-6E54-25FC-C66664F38C06}"/>
              </a:ext>
            </a:extLst>
          </p:cNvPr>
          <p:cNvSpPr txBox="1"/>
          <p:nvPr/>
        </p:nvSpPr>
        <p:spPr>
          <a:xfrm>
            <a:off x="7199453" y="1747016"/>
            <a:ext cx="4212914"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defRPr/>
            </a:pPr>
            <a:r>
              <a:rPr lang="en-US" b="1" dirty="0">
                <a:solidFill>
                  <a:schemeClr val="tx1"/>
                </a:solidFill>
              </a:rPr>
              <a:t>When looking at our 2023 Washington State data, we see that out of 3,456 confirmed overdose deaths in 2023, 81% of deaths involved an opioid, mainly fentanyl. </a:t>
            </a:r>
          </a:p>
        </p:txBody>
      </p:sp>
      <p:sp>
        <p:nvSpPr>
          <p:cNvPr id="6" name="Star: 5 Points 5">
            <a:extLst>
              <a:ext uri="{FF2B5EF4-FFF2-40B4-BE49-F238E27FC236}">
                <a16:creationId xmlns:a16="http://schemas.microsoft.com/office/drawing/2014/main" id="{D6841807-8A33-79F5-BBBF-03A02E5D1C18}"/>
              </a:ext>
            </a:extLst>
          </p:cNvPr>
          <p:cNvSpPr/>
          <p:nvPr/>
        </p:nvSpPr>
        <p:spPr>
          <a:xfrm>
            <a:off x="1623059" y="1747016"/>
            <a:ext cx="377190" cy="297180"/>
          </a:xfrm>
          <a:prstGeom prst="star5">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345773"/>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FD8AC6-FE38-9B98-D48E-00116A36354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6CDE30C4-A5DA-8048-F687-E5039E138692}"/>
              </a:ext>
            </a:extLst>
          </p:cNvPr>
          <p:cNvSpPr>
            <a:spLocks noGrp="1"/>
          </p:cNvSpPr>
          <p:nvPr>
            <p:ph type="title"/>
          </p:nvPr>
        </p:nvSpPr>
        <p:spPr>
          <a:xfrm>
            <a:off x="248920" y="18255"/>
            <a:ext cx="5393361" cy="1325563"/>
          </a:xfrm>
        </p:spPr>
        <p:txBody>
          <a:bodyPr vert="horz" lIns="91440" tIns="45720" rIns="91440" bIns="45720" rtlCol="0" anchor="ctr">
            <a:normAutofit/>
          </a:bodyPr>
          <a:lstStyle/>
          <a:p>
            <a:pPr algn="l"/>
            <a:r>
              <a:rPr lang="en-US" sz="4400" b="1" kern="1200" dirty="0">
                <a:solidFill>
                  <a:schemeClr val="tx1"/>
                </a:solidFill>
              </a:rPr>
              <a:t>The Importance of Language</a:t>
            </a:r>
          </a:p>
        </p:txBody>
      </p:sp>
      <p:sp>
        <p:nvSpPr>
          <p:cNvPr id="11"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 Placeholder 1">
            <a:extLst>
              <a:ext uri="{FF2B5EF4-FFF2-40B4-BE49-F238E27FC236}">
                <a16:creationId xmlns:a16="http://schemas.microsoft.com/office/drawing/2014/main" id="{986A97F9-DD3E-F667-9DA9-F0DF271676F7}"/>
              </a:ext>
            </a:extLst>
          </p:cNvPr>
          <p:cNvSpPr>
            <a:spLocks noGrp="1"/>
          </p:cNvSpPr>
          <p:nvPr>
            <p:ph type="body" sz="quarter" idx="22"/>
          </p:nvPr>
        </p:nvSpPr>
        <p:spPr>
          <a:xfrm>
            <a:off x="111447" y="1621880"/>
            <a:ext cx="6583949" cy="5646894"/>
          </a:xfrm>
        </p:spPr>
        <p:txBody>
          <a:bodyPr vert="horz" lIns="91440" tIns="45720" rIns="91440" bIns="45720" rtlCol="0">
            <a:normAutofit/>
          </a:bodyPr>
          <a:lstStyle/>
          <a:p>
            <a:pPr marL="399732" indent="-285750">
              <a:buFont typeface="Arial" panose="020B0604020202020204" pitchFamily="34" charset="0"/>
              <a:buChar char="•"/>
            </a:pPr>
            <a:r>
              <a:rPr lang="en-US" sz="1800" dirty="0">
                <a:solidFill>
                  <a:schemeClr val="tx1"/>
                </a:solidFill>
                <a:latin typeface="Georgia" panose="02040502050405020303" pitchFamily="18" charset="0"/>
              </a:rPr>
              <a:t>People turn to opioids for a variety of reasons, including curiosity, pain management, mental health coping, and pleasure. To effectively address substance use, it’s crucial to understand and tackle these underlying motivations.</a:t>
            </a:r>
          </a:p>
          <a:p>
            <a:pPr marL="399732" indent="-285750">
              <a:buFont typeface="Arial" panose="020B0604020202020204" pitchFamily="34" charset="0"/>
              <a:buChar char="•"/>
            </a:pPr>
            <a:r>
              <a:rPr lang="en-US" sz="1800" dirty="0">
                <a:solidFill>
                  <a:schemeClr val="tx1"/>
                </a:solidFill>
                <a:latin typeface="Georgia" panose="02040502050405020303" pitchFamily="18" charset="0"/>
              </a:rPr>
              <a:t>Unfortunately, conversations about drug use often carry a stigmatizing tone, using language that paints individuals who use drugs in a negative light. This stigma from communities or healthcare providers can lead to a reluctance to seek essential support and services.</a:t>
            </a:r>
          </a:p>
          <a:p>
            <a:pPr marL="399732" indent="-285750">
              <a:buFont typeface="Arial" panose="020B0604020202020204" pitchFamily="34" charset="0"/>
              <a:buChar char="•"/>
            </a:pPr>
            <a:r>
              <a:rPr lang="en-US" sz="1600" b="1" i="1" dirty="0">
                <a:solidFill>
                  <a:schemeClr val="tx1"/>
                </a:solidFill>
                <a:latin typeface="Georgia" panose="02040502050405020303" pitchFamily="18" charset="0"/>
              </a:rPr>
              <a:t>Every person deserves empathy and respect, regardless of their circumstances.</a:t>
            </a:r>
            <a:endParaRPr lang="en-US" sz="1600" b="1" i="1" dirty="0">
              <a:latin typeface="Georgia" panose="02040502050405020303" pitchFamily="18" charset="0"/>
            </a:endParaRPr>
          </a:p>
          <a:p>
            <a:pPr marL="399732" indent="-285750">
              <a:buFont typeface="Arial" panose="020B0604020202020204" pitchFamily="34" charset="0"/>
              <a:buChar char="•"/>
            </a:pPr>
            <a:r>
              <a:rPr lang="en-US" sz="1600" dirty="0">
                <a:solidFill>
                  <a:schemeClr val="tx1"/>
                </a:solidFill>
                <a:latin typeface="Georgia" panose="02040502050405020303" pitchFamily="18" charset="0"/>
              </a:rPr>
              <a:t>While many view substance use through the lens of the disease model, it’s important to acknowledge that not everyone sees their experience as a disease. </a:t>
            </a:r>
          </a:p>
          <a:p>
            <a:pPr marL="399732" indent="-285750">
              <a:buFont typeface="Arial" panose="020B0604020202020204" pitchFamily="34" charset="0"/>
              <a:buChar char="•"/>
            </a:pPr>
            <a:r>
              <a:rPr lang="en-US" sz="1600" dirty="0">
                <a:solidFill>
                  <a:schemeClr val="tx1"/>
                </a:solidFill>
                <a:latin typeface="Georgia" panose="02040502050405020303" pitchFamily="18" charset="0"/>
              </a:rPr>
              <a:t>The disease model tends to describe a chronic and deteriorating condition, which may not resonate with everyone's unique experience with drug use. Recognizing this diversity in experiences can lead to more effective support and understanding.</a:t>
            </a:r>
          </a:p>
          <a:p>
            <a:pPr marL="400050" indent="-285750">
              <a:buFont typeface="Arial" panose="020B0604020202020204" pitchFamily="34" charset="0"/>
              <a:buChar char="•"/>
            </a:pPr>
            <a:endParaRPr lang="en-US" sz="1600" dirty="0">
              <a:latin typeface="Georgia" panose="02040502050405020303" pitchFamily="18" charset="0"/>
            </a:endParaRPr>
          </a:p>
        </p:txBody>
      </p:sp>
      <p:sp>
        <p:nvSpPr>
          <p:cNvPr id="22" name="Oval 21">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553D86-0DFD-5584-BF03-7C91C11DCB3E}"/>
              </a:ext>
            </a:extLst>
          </p:cNvPr>
          <p:cNvPicPr>
            <a:picLocks noChangeAspect="1"/>
          </p:cNvPicPr>
          <p:nvPr/>
        </p:nvPicPr>
        <p:blipFill>
          <a:blip r:embed="rId4"/>
          <a:stretch>
            <a:fillRect/>
          </a:stretch>
        </p:blipFill>
        <p:spPr>
          <a:xfrm>
            <a:off x="7887184" y="2044776"/>
            <a:ext cx="3781051" cy="212447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4" name="Freeform: Shape 23">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560801611"/>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6446BC-44D8-5499-73BA-D1B161A6B30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DFA4A2-A88A-9554-FE19-4DAC301B6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2">
            <a:extLst>
              <a:ext uri="{FF2B5EF4-FFF2-40B4-BE49-F238E27FC236}">
                <a16:creationId xmlns:a16="http://schemas.microsoft.com/office/drawing/2014/main" id="{79FCFC23-C66A-D1BD-177F-5DC61CB954AE}"/>
              </a:ext>
            </a:extLst>
          </p:cNvPr>
          <p:cNvSpPr>
            <a:spLocks noGrp="1"/>
          </p:cNvSpPr>
          <p:nvPr>
            <p:ph type="title"/>
          </p:nvPr>
        </p:nvSpPr>
        <p:spPr>
          <a:xfrm>
            <a:off x="248920" y="18255"/>
            <a:ext cx="5393361" cy="1325563"/>
          </a:xfrm>
        </p:spPr>
        <p:txBody>
          <a:bodyPr vert="horz" lIns="91440" tIns="45720" rIns="91440" bIns="45720" rtlCol="0" anchor="ctr">
            <a:normAutofit/>
          </a:bodyPr>
          <a:lstStyle/>
          <a:p>
            <a:pPr algn="l"/>
            <a:r>
              <a:rPr lang="en-US" sz="4400" b="1" kern="1200" dirty="0">
                <a:solidFill>
                  <a:schemeClr val="tx1"/>
                </a:solidFill>
              </a:rPr>
              <a:t>The Importance of Language Cont’d</a:t>
            </a:r>
          </a:p>
        </p:txBody>
      </p:sp>
      <p:sp>
        <p:nvSpPr>
          <p:cNvPr id="11" name="Freeform: Shape 10">
            <a:extLst>
              <a:ext uri="{FF2B5EF4-FFF2-40B4-BE49-F238E27FC236}">
                <a16:creationId xmlns:a16="http://schemas.microsoft.com/office/drawing/2014/main" id="{A9DEEBFB-5F36-388D-D62F-1CD944AE3E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4C066BCF-9F48-4A36-8521-7BD5B7915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48B9F47-5587-4D05-BC4A-2B1C94CF870C}"/>
              </a:ext>
            </a:extLst>
          </p:cNvPr>
          <p:cNvPicPr>
            <a:picLocks noChangeAspect="1"/>
          </p:cNvPicPr>
          <p:nvPr/>
        </p:nvPicPr>
        <p:blipFill>
          <a:blip r:embed="rId3"/>
          <a:stretch>
            <a:fillRect/>
          </a:stretch>
        </p:blipFill>
        <p:spPr>
          <a:xfrm>
            <a:off x="7887184" y="2044776"/>
            <a:ext cx="3781051" cy="212447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4" name="Freeform: Shape 23">
            <a:extLst>
              <a:ext uri="{FF2B5EF4-FFF2-40B4-BE49-F238E27FC236}">
                <a16:creationId xmlns:a16="http://schemas.microsoft.com/office/drawing/2014/main" id="{C8889AA6-CC5B-DE2F-FFCA-31F69C9DC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B17F9644-F381-6426-1109-5318D1CCD9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02F2B854-E4FE-988B-A986-F452AD7E6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EB7398F-ABBB-CAF0-E729-1D468E74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0A930D50-82B6-0D09-A884-7AC7B1548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7" name="Text Placeholder 1">
            <a:extLst>
              <a:ext uri="{FF2B5EF4-FFF2-40B4-BE49-F238E27FC236}">
                <a16:creationId xmlns:a16="http://schemas.microsoft.com/office/drawing/2014/main" id="{8B68E93D-7B71-BAAD-C1E0-28A4ED5B02C7}"/>
              </a:ext>
            </a:extLst>
          </p:cNvPr>
          <p:cNvSpPr>
            <a:spLocks noGrp="1"/>
          </p:cNvSpPr>
          <p:nvPr>
            <p:ph type="body" sz="quarter" idx="22"/>
          </p:nvPr>
        </p:nvSpPr>
        <p:spPr>
          <a:xfrm>
            <a:off x="7427" y="1289460"/>
            <a:ext cx="7644502" cy="5495196"/>
          </a:xfrm>
        </p:spPr>
        <p:txBody>
          <a:bodyPr vert="horz" lIns="91440" tIns="45720" rIns="91440" bIns="45720" rtlCol="0" anchor="t">
            <a:noAutofit/>
          </a:bodyPr>
          <a:lstStyle/>
          <a:p>
            <a:pPr>
              <a:lnSpc>
                <a:spcPct val="100000"/>
              </a:lnSpc>
              <a:spcBef>
                <a:spcPts val="0"/>
              </a:spcBef>
            </a:pPr>
            <a:r>
              <a:rPr lang="en-US" sz="1600" b="1" u="sng" dirty="0">
                <a:latin typeface="Georgia" panose="02040502050405020303" pitchFamily="18" charset="0"/>
              </a:rPr>
              <a:t>**Physical Dependence**  </a:t>
            </a:r>
          </a:p>
          <a:p>
            <a:pPr>
              <a:lnSpc>
                <a:spcPct val="100000"/>
              </a:lnSpc>
              <a:spcBef>
                <a:spcPts val="0"/>
              </a:spcBef>
            </a:pPr>
            <a:r>
              <a:rPr lang="en-US" sz="1600" dirty="0">
                <a:latin typeface="Georgia" panose="02040502050405020303" pitchFamily="18" charset="0"/>
              </a:rPr>
              <a:t>Any opioid, when used over a significant period, will inevitably lead to physical dependence. This means that individuals who stop using these substances will experience withdrawal symptoms, which can be both uncomfortable and distressing.  </a:t>
            </a:r>
          </a:p>
          <a:p>
            <a:r>
              <a:rPr lang="en-US" sz="1600" dirty="0">
                <a:latin typeface="Georgia" panose="02040502050405020303" pitchFamily="18" charset="0"/>
              </a:rPr>
              <a:t>It is crucial to understand that physical dependence is </a:t>
            </a:r>
            <a:r>
              <a:rPr lang="en-US" sz="1600" i="1" u="sng" dirty="0">
                <a:latin typeface="Georgia" panose="02040502050405020303" pitchFamily="18" charset="0"/>
              </a:rPr>
              <a:t>not </a:t>
            </a:r>
            <a:r>
              <a:rPr lang="en-US" sz="1600" dirty="0">
                <a:latin typeface="Georgia" panose="02040502050405020303" pitchFamily="18" charset="0"/>
              </a:rPr>
              <a:t>the same as substance use disorder; the former relates to physical withdrawal, while the latter involves psychological and behavioral components impacting a person’s relationship with the drug.  </a:t>
            </a:r>
          </a:p>
          <a:p>
            <a:pPr>
              <a:lnSpc>
                <a:spcPct val="100000"/>
              </a:lnSpc>
              <a:spcBef>
                <a:spcPts val="0"/>
              </a:spcBef>
            </a:pPr>
            <a:r>
              <a:rPr lang="en-US" sz="1600" b="1" u="sng" dirty="0">
                <a:latin typeface="Georgia" panose="02040502050405020303" pitchFamily="18" charset="0"/>
              </a:rPr>
              <a:t>**Substance Use and Substance Use Disorder**  </a:t>
            </a:r>
          </a:p>
          <a:p>
            <a:pPr>
              <a:lnSpc>
                <a:spcPct val="100000"/>
              </a:lnSpc>
              <a:spcBef>
                <a:spcPts val="0"/>
              </a:spcBef>
            </a:pPr>
            <a:r>
              <a:rPr lang="en-US" sz="1600" dirty="0">
                <a:latin typeface="Georgia" panose="02040502050405020303" pitchFamily="18" charset="0"/>
              </a:rPr>
              <a:t>Not every instance of substance use signals a disorder, but a substance use disorder is defined by health complications, disabilities, and significant disruptions in a person’s life.  </a:t>
            </a:r>
          </a:p>
          <a:p>
            <a:r>
              <a:rPr lang="en-US" sz="1600" dirty="0">
                <a:latin typeface="Georgia" panose="02040502050405020303" pitchFamily="18" charset="0"/>
              </a:rPr>
              <a:t>Addiction is the most severe form of substance use disorder and should be recognized as a critical clinical diagnosis that demands professional attention.  </a:t>
            </a:r>
          </a:p>
          <a:p>
            <a:r>
              <a:rPr lang="en-US" sz="1600" dirty="0">
                <a:latin typeface="Georgia" panose="02040502050405020303" pitchFamily="18" charset="0"/>
              </a:rPr>
              <a:t>It is essential to recognize that substance use exists on a spectrum, and the majority of individuals who use drugs do not go on to develop a substance use disorder or addiction.  </a:t>
            </a:r>
          </a:p>
          <a:p>
            <a:r>
              <a:rPr lang="en-US" sz="1600" dirty="0">
                <a:latin typeface="Georgia" panose="02040502050405020303" pitchFamily="18" charset="0"/>
              </a:rPr>
              <a:t>Opioid use disorder specifically targets those who misuse opioids. While not all opioid users will develop this disorder, the reality is that they remain at a significant risk for potentially fatal overdoses.</a:t>
            </a:r>
          </a:p>
        </p:txBody>
      </p:sp>
    </p:spTree>
    <p:extLst>
      <p:ext uri="{BB962C8B-B14F-4D97-AF65-F5344CB8AC3E}">
        <p14:creationId xmlns:p14="http://schemas.microsoft.com/office/powerpoint/2010/main" val="304050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AF6FA-129F-6109-A06F-8BFD10BE33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5A61C73-5B88-B452-1FD0-05C18EE44D6E}"/>
              </a:ext>
            </a:extLst>
          </p:cNvPr>
          <p:cNvSpPr>
            <a:spLocks noGrp="1"/>
          </p:cNvSpPr>
          <p:nvPr>
            <p:ph type="body" sz="half" idx="10"/>
          </p:nvPr>
        </p:nvSpPr>
        <p:spPr>
          <a:xfrm>
            <a:off x="0" y="1161422"/>
            <a:ext cx="5380230" cy="4853297"/>
          </a:xfrm>
        </p:spPr>
        <p:txBody>
          <a:bodyPr vert="horz" lIns="91440" tIns="45720" rIns="91440" bIns="45720" rtlCol="0">
            <a:noAutofit/>
          </a:bodyPr>
          <a:lstStyle/>
          <a:p>
            <a:pPr marL="342900" indent="-342900">
              <a:buFont typeface="Arial" panose="020B0604020202020204" pitchFamily="34" charset="0"/>
              <a:buChar char="•"/>
            </a:pPr>
            <a:r>
              <a:rPr lang="en-US" sz="1800" dirty="0">
                <a:latin typeface="Georgia" panose="02040502050405020303" pitchFamily="18" charset="0"/>
              </a:rPr>
              <a:t>We can make better plans for how to reduce overdose deaths if we understand who is most affected by opioids and why.</a:t>
            </a:r>
          </a:p>
          <a:p>
            <a:pPr marL="342900" indent="-342900">
              <a:buFont typeface="Arial" panose="020B0604020202020204" pitchFamily="34" charset="0"/>
              <a:buChar char="•"/>
            </a:pPr>
            <a:endParaRPr lang="en-US" sz="1800" dirty="0">
              <a:latin typeface="Georgia" panose="02040502050405020303" pitchFamily="18" charset="0"/>
            </a:endParaRPr>
          </a:p>
          <a:p>
            <a:pPr marL="342900" indent="-342900">
              <a:buFont typeface="Arial" panose="020B0604020202020204" pitchFamily="34" charset="0"/>
              <a:buChar char="•"/>
            </a:pPr>
            <a:r>
              <a:rPr lang="en-US" sz="1800" dirty="0">
                <a:latin typeface="Georgia" panose="02040502050405020303" pitchFamily="18" charset="0"/>
              </a:rPr>
              <a:t>Drug overdose and opioid prescription data help us see trends and differences between demographic groups. This allows us to identify if communities are at a disproportionate risk.</a:t>
            </a:r>
          </a:p>
          <a:p>
            <a:pPr marL="342900" indent="-342900">
              <a:buFont typeface="Arial" panose="020B0604020202020204" pitchFamily="34" charset="0"/>
              <a:buChar char="•"/>
            </a:pPr>
            <a:endParaRPr lang="en-US" sz="1800" dirty="0">
              <a:latin typeface="Georgia" panose="02040502050405020303" pitchFamily="18" charset="0"/>
            </a:endParaRPr>
          </a:p>
          <a:p>
            <a:pPr marL="342900" indent="-342900">
              <a:buFont typeface="Arial" panose="020B0604020202020204" pitchFamily="34" charset="0"/>
              <a:buChar char="•"/>
            </a:pPr>
            <a:r>
              <a:rPr lang="en-US" sz="1800" dirty="0">
                <a:latin typeface="Georgia" panose="02040502050405020303" pitchFamily="18" charset="0"/>
              </a:rPr>
              <a:t>Recently, a demographic shift has been observed in the epidemic with dramatic increases in opioid misuse and overdose deaths among Hispanic/Latino, African American, and American Indian/Alaska Native populations. </a:t>
            </a:r>
          </a:p>
          <a:p>
            <a:endParaRPr lang="en-US" sz="1800" dirty="0">
              <a:latin typeface="Georgia" panose="02040502050405020303" pitchFamily="18" charset="0"/>
            </a:endParaRPr>
          </a:p>
        </p:txBody>
      </p:sp>
      <p:pic>
        <p:nvPicPr>
          <p:cNvPr id="4" name="Picture 3">
            <a:extLst>
              <a:ext uri="{FF2B5EF4-FFF2-40B4-BE49-F238E27FC236}">
                <a16:creationId xmlns:a16="http://schemas.microsoft.com/office/drawing/2014/main" id="{3692627B-22E6-A8D4-F52E-1C1859887BE9}"/>
              </a:ext>
            </a:extLst>
          </p:cNvPr>
          <p:cNvPicPr>
            <a:picLocks noChangeAspect="1"/>
          </p:cNvPicPr>
          <p:nvPr/>
        </p:nvPicPr>
        <p:blipFill>
          <a:blip r:embed="rId3"/>
          <a:srcRect b="613"/>
          <a:stretch/>
        </p:blipFill>
        <p:spPr>
          <a:xfrm>
            <a:off x="5626101" y="1876424"/>
            <a:ext cx="5219700" cy="2905125"/>
          </a:xfrm>
          <a:prstGeom prst="rect">
            <a:avLst/>
          </a:prstGeom>
          <a:noFill/>
        </p:spPr>
      </p:pic>
      <p:sp>
        <p:nvSpPr>
          <p:cNvPr id="3" name="Title 2">
            <a:extLst>
              <a:ext uri="{FF2B5EF4-FFF2-40B4-BE49-F238E27FC236}">
                <a16:creationId xmlns:a16="http://schemas.microsoft.com/office/drawing/2014/main" id="{45A5290F-E292-3212-9D43-6852D5BDB4A8}"/>
              </a:ext>
            </a:extLst>
          </p:cNvPr>
          <p:cNvSpPr>
            <a:spLocks noGrp="1"/>
          </p:cNvSpPr>
          <p:nvPr>
            <p:ph type="title"/>
          </p:nvPr>
        </p:nvSpPr>
        <p:spPr>
          <a:xfrm>
            <a:off x="384051" y="200891"/>
            <a:ext cx="4168237" cy="852471"/>
          </a:xfrm>
        </p:spPr>
        <p:txBody>
          <a:bodyPr anchor="t">
            <a:normAutofit/>
          </a:bodyPr>
          <a:lstStyle/>
          <a:p>
            <a:r>
              <a:rPr lang="en-US" b="1" dirty="0"/>
              <a:t>The Importance of Data</a:t>
            </a:r>
          </a:p>
        </p:txBody>
      </p:sp>
    </p:spTree>
    <p:extLst>
      <p:ext uri="{BB962C8B-B14F-4D97-AF65-F5344CB8AC3E}">
        <p14:creationId xmlns:p14="http://schemas.microsoft.com/office/powerpoint/2010/main" val="297896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071A6-265A-4C6A-A717-7766A7B68578}"/>
              </a:ext>
            </a:extLst>
          </p:cNvPr>
          <p:cNvSpPr>
            <a:spLocks noGrp="1"/>
          </p:cNvSpPr>
          <p:nvPr>
            <p:ph type="title"/>
          </p:nvPr>
        </p:nvSpPr>
        <p:spPr>
          <a:xfrm>
            <a:off x="67047" y="0"/>
            <a:ext cx="12192000" cy="1215342"/>
          </a:xfrm>
        </p:spPr>
        <p:txBody>
          <a:bodyPr>
            <a:noAutofit/>
          </a:bodyPr>
          <a:lstStyle/>
          <a:p>
            <a:pPr algn="ctr"/>
            <a:r>
              <a:rPr lang="en-US" sz="2800" b="1" dirty="0">
                <a:latin typeface="Century Gothic"/>
              </a:rPr>
              <a:t>Drug Overdose Death Rates by Sex</a:t>
            </a:r>
            <a:br>
              <a:rPr lang="en-US" sz="2800" b="1" dirty="0"/>
            </a:br>
            <a:r>
              <a:rPr lang="en-US" sz="2800" b="1" dirty="0">
                <a:latin typeface="Century Gothic"/>
              </a:rPr>
              <a:t>Among Washington Residents</a:t>
            </a:r>
          </a:p>
        </p:txBody>
      </p:sp>
      <p:graphicFrame>
        <p:nvGraphicFramePr>
          <p:cNvPr id="14" name="Content Placeholder 5">
            <a:extLst>
              <a:ext uri="{FF2B5EF4-FFF2-40B4-BE49-F238E27FC236}">
                <a16:creationId xmlns:a16="http://schemas.microsoft.com/office/drawing/2014/main" id="{FE1B6BC8-6E98-4082-A933-263D3559FB60}"/>
              </a:ext>
            </a:extLst>
          </p:cNvPr>
          <p:cNvGraphicFramePr>
            <a:graphicFrameLocks noGrp="1"/>
          </p:cNvGraphicFramePr>
          <p:nvPr>
            <p:ph sz="half" idx="4294967295"/>
          </p:nvPr>
        </p:nvGraphicFramePr>
        <p:xfrm>
          <a:off x="0" y="1360488"/>
          <a:ext cx="5236029" cy="49958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D6B45386-EA71-4F1F-22CF-10A36372DC31}"/>
              </a:ext>
            </a:extLst>
          </p:cNvPr>
          <p:cNvGraphicFramePr>
            <a:graphicFrameLocks noGrp="1"/>
          </p:cNvGraphicFramePr>
          <p:nvPr>
            <p:ph sz="half" idx="4294967295"/>
          </p:nvPr>
        </p:nvGraphicFramePr>
        <p:xfrm>
          <a:off x="5463251" y="1360488"/>
          <a:ext cx="6728750" cy="499586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55A31AE-187E-AD00-D325-F4F5A229B8CA}"/>
              </a:ext>
            </a:extLst>
          </p:cNvPr>
          <p:cNvSpPr txBox="1"/>
          <p:nvPr/>
        </p:nvSpPr>
        <p:spPr>
          <a:xfrm>
            <a:off x="9634611" y="6596390"/>
            <a:ext cx="2624436" cy="261610"/>
          </a:xfrm>
          <a:prstGeom prst="rect">
            <a:avLst/>
          </a:prstGeom>
          <a:noFill/>
        </p:spPr>
        <p:txBody>
          <a:bodyPr wrap="none" rtlCol="0">
            <a:spAutoFit/>
          </a:bodyPr>
          <a:lstStyle/>
          <a:p>
            <a:r>
              <a:rPr lang="en-US" sz="1100">
                <a:solidFill>
                  <a:prstClr val="black"/>
                </a:solidFill>
                <a:latin typeface="Century Gothic" panose="020B0502020202020204" pitchFamily="34" charset="0"/>
              </a:rPr>
              <a:t>Source: WA DOH death certificates </a:t>
            </a:r>
          </a:p>
        </p:txBody>
      </p:sp>
      <p:sp>
        <p:nvSpPr>
          <p:cNvPr id="3" name="TextBox 2">
            <a:extLst>
              <a:ext uri="{FF2B5EF4-FFF2-40B4-BE49-F238E27FC236}">
                <a16:creationId xmlns:a16="http://schemas.microsoft.com/office/drawing/2014/main" id="{4E5D458F-B5B8-7AAF-A63A-ACEACC6C6E3A}"/>
              </a:ext>
            </a:extLst>
          </p:cNvPr>
          <p:cNvSpPr txBox="1"/>
          <p:nvPr/>
        </p:nvSpPr>
        <p:spPr>
          <a:xfrm>
            <a:off x="57875" y="6496121"/>
            <a:ext cx="3276600" cy="261610"/>
          </a:xfrm>
          <a:prstGeom prst="rect">
            <a:avLst/>
          </a:prstGeom>
          <a:noFill/>
        </p:spPr>
        <p:txBody>
          <a:bodyPr wrap="square" rtlCol="0">
            <a:spAutoFit/>
          </a:bodyPr>
          <a:lstStyle/>
          <a:p>
            <a:r>
              <a:rPr lang="en-US" sz="1100"/>
              <a:t>*2023 data are not finalized and may change, </a:t>
            </a:r>
          </a:p>
        </p:txBody>
      </p:sp>
    </p:spTree>
    <p:extLst>
      <p:ext uri="{BB962C8B-B14F-4D97-AF65-F5344CB8AC3E}">
        <p14:creationId xmlns:p14="http://schemas.microsoft.com/office/powerpoint/2010/main" val="2691989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071A6-265A-4C6A-A717-7766A7B68578}"/>
              </a:ext>
            </a:extLst>
          </p:cNvPr>
          <p:cNvSpPr>
            <a:spLocks noGrp="1"/>
          </p:cNvSpPr>
          <p:nvPr>
            <p:ph type="title"/>
          </p:nvPr>
        </p:nvSpPr>
        <p:spPr>
          <a:xfrm>
            <a:off x="-1" y="1"/>
            <a:ext cx="12192000" cy="1093787"/>
          </a:xfrm>
        </p:spPr>
        <p:txBody>
          <a:bodyPr>
            <a:noAutofit/>
          </a:bodyPr>
          <a:lstStyle/>
          <a:p>
            <a:pPr algn="ctr"/>
            <a:r>
              <a:rPr lang="en-US" sz="2800" b="1" dirty="0">
                <a:latin typeface="Century Gothic"/>
              </a:rPr>
              <a:t>Drug Overdose Death Rates by Race/Ethnicity</a:t>
            </a:r>
            <a:br>
              <a:rPr lang="en-US" sz="2800" b="1" dirty="0"/>
            </a:br>
            <a:r>
              <a:rPr lang="en-US" sz="2800" b="1" dirty="0">
                <a:latin typeface="Century Gothic"/>
              </a:rPr>
              <a:t>Among Washington Residents</a:t>
            </a:r>
          </a:p>
        </p:txBody>
      </p:sp>
      <p:graphicFrame>
        <p:nvGraphicFramePr>
          <p:cNvPr id="13" name="Content Placeholder 5">
            <a:extLst>
              <a:ext uri="{FF2B5EF4-FFF2-40B4-BE49-F238E27FC236}">
                <a16:creationId xmlns:a16="http://schemas.microsoft.com/office/drawing/2014/main" id="{BCDAF8EE-AA16-6524-25EB-A2A675906350}"/>
              </a:ext>
            </a:extLst>
          </p:cNvPr>
          <p:cNvGraphicFramePr>
            <a:graphicFrameLocks noGrp="1"/>
          </p:cNvGraphicFramePr>
          <p:nvPr>
            <p:ph sz="half" idx="4294967295"/>
          </p:nvPr>
        </p:nvGraphicFramePr>
        <p:xfrm>
          <a:off x="-1" y="1093788"/>
          <a:ext cx="12011891" cy="53641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B37BBD5-5061-B1FB-3065-902BF95E8CC7}"/>
              </a:ext>
            </a:extLst>
          </p:cNvPr>
          <p:cNvSpPr txBox="1"/>
          <p:nvPr/>
        </p:nvSpPr>
        <p:spPr>
          <a:xfrm>
            <a:off x="9502531" y="6393190"/>
            <a:ext cx="2624436" cy="430887"/>
          </a:xfrm>
          <a:prstGeom prst="rect">
            <a:avLst/>
          </a:prstGeom>
          <a:noFill/>
        </p:spPr>
        <p:txBody>
          <a:bodyPr wrap="none" rtlCol="0">
            <a:spAutoFit/>
          </a:bodyPr>
          <a:lstStyle/>
          <a:p>
            <a:r>
              <a:rPr lang="en-US" sz="1100">
                <a:solidFill>
                  <a:prstClr val="black"/>
                </a:solidFill>
                <a:latin typeface="Century Gothic" panose="020B0502020202020204" pitchFamily="34" charset="0"/>
              </a:rPr>
              <a:t>NH:  Non-Hispanic</a:t>
            </a:r>
          </a:p>
          <a:p>
            <a:r>
              <a:rPr lang="en-US" sz="1100">
                <a:solidFill>
                  <a:prstClr val="black"/>
                </a:solidFill>
                <a:latin typeface="Century Gothic" panose="020B0502020202020204" pitchFamily="34" charset="0"/>
              </a:rPr>
              <a:t>Source: WA DOH death certificates </a:t>
            </a:r>
          </a:p>
        </p:txBody>
      </p:sp>
      <p:sp>
        <p:nvSpPr>
          <p:cNvPr id="3" name="TextBox 2">
            <a:extLst>
              <a:ext uri="{FF2B5EF4-FFF2-40B4-BE49-F238E27FC236}">
                <a16:creationId xmlns:a16="http://schemas.microsoft.com/office/drawing/2014/main" id="{3503AB7D-C06B-A37B-38D2-6C7D6158ACF8}"/>
              </a:ext>
            </a:extLst>
          </p:cNvPr>
          <p:cNvSpPr txBox="1"/>
          <p:nvPr/>
        </p:nvSpPr>
        <p:spPr>
          <a:xfrm>
            <a:off x="88670" y="6287338"/>
            <a:ext cx="5560290" cy="523220"/>
          </a:xfrm>
          <a:prstGeom prst="rect">
            <a:avLst/>
          </a:prstGeom>
          <a:noFill/>
        </p:spPr>
        <p:txBody>
          <a:bodyPr wrap="square" rtlCol="0">
            <a:spAutoFit/>
          </a:bodyPr>
          <a:lstStyle/>
          <a:p>
            <a:r>
              <a:rPr lang="en-US" sz="1400"/>
              <a:t>AIAN: American Indian/Alaskan Native</a:t>
            </a:r>
          </a:p>
          <a:p>
            <a:r>
              <a:rPr lang="en-US" sz="1400"/>
              <a:t>NH/PI: Native Hawaiian and Pacific Islander     NH: Non-Hispanic</a:t>
            </a:r>
          </a:p>
        </p:txBody>
      </p:sp>
      <p:sp>
        <p:nvSpPr>
          <p:cNvPr id="4" name="Star: 5 Points 3">
            <a:extLst>
              <a:ext uri="{FF2B5EF4-FFF2-40B4-BE49-F238E27FC236}">
                <a16:creationId xmlns:a16="http://schemas.microsoft.com/office/drawing/2014/main" id="{A8FB9862-5C02-BCD8-67FD-E66FDEA09D33}"/>
              </a:ext>
            </a:extLst>
          </p:cNvPr>
          <p:cNvSpPr/>
          <p:nvPr/>
        </p:nvSpPr>
        <p:spPr>
          <a:xfrm>
            <a:off x="6292644" y="4650659"/>
            <a:ext cx="255639" cy="235974"/>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123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071A6-265A-4C6A-A717-7766A7B68578}"/>
              </a:ext>
            </a:extLst>
          </p:cNvPr>
          <p:cNvSpPr>
            <a:spLocks noGrp="1"/>
          </p:cNvSpPr>
          <p:nvPr>
            <p:ph type="title"/>
          </p:nvPr>
        </p:nvSpPr>
        <p:spPr>
          <a:xfrm>
            <a:off x="11574" y="219919"/>
            <a:ext cx="12192000" cy="740717"/>
          </a:xfrm>
        </p:spPr>
        <p:txBody>
          <a:bodyPr>
            <a:noAutofit/>
          </a:bodyPr>
          <a:lstStyle/>
          <a:p>
            <a:pPr algn="ctr"/>
            <a:r>
              <a:rPr lang="en-US" sz="2800" b="1" dirty="0">
                <a:latin typeface="Century Gothic"/>
              </a:rPr>
              <a:t>Drug Overdose Death Rates by Race/Ethnicity</a:t>
            </a:r>
          </a:p>
        </p:txBody>
      </p:sp>
      <p:graphicFrame>
        <p:nvGraphicFramePr>
          <p:cNvPr id="13" name="Content Placeholder 5">
            <a:extLst>
              <a:ext uri="{FF2B5EF4-FFF2-40B4-BE49-F238E27FC236}">
                <a16:creationId xmlns:a16="http://schemas.microsoft.com/office/drawing/2014/main" id="{BCDAF8EE-AA16-6524-25EB-A2A675906350}"/>
              </a:ext>
            </a:extLst>
          </p:cNvPr>
          <p:cNvGraphicFramePr>
            <a:graphicFrameLocks noGrp="1"/>
          </p:cNvGraphicFramePr>
          <p:nvPr>
            <p:ph sz="half" idx="4294967295"/>
          </p:nvPr>
        </p:nvGraphicFramePr>
        <p:xfrm>
          <a:off x="54427" y="1135710"/>
          <a:ext cx="12083144" cy="528560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8B37BBD5-5061-B1FB-3065-902BF95E8CC7}"/>
              </a:ext>
            </a:extLst>
          </p:cNvPr>
          <p:cNvSpPr txBox="1"/>
          <p:nvPr/>
        </p:nvSpPr>
        <p:spPr>
          <a:xfrm>
            <a:off x="9495711" y="6364895"/>
            <a:ext cx="2624436" cy="430887"/>
          </a:xfrm>
          <a:prstGeom prst="rect">
            <a:avLst/>
          </a:prstGeom>
          <a:noFill/>
        </p:spPr>
        <p:txBody>
          <a:bodyPr wrap="none" rtlCol="0">
            <a:spAutoFit/>
          </a:bodyPr>
          <a:lstStyle/>
          <a:p>
            <a:r>
              <a:rPr lang="en-US" sz="1100">
                <a:solidFill>
                  <a:prstClr val="black"/>
                </a:solidFill>
                <a:latin typeface="Century Gothic" panose="020B0502020202020204" pitchFamily="34" charset="0"/>
              </a:rPr>
              <a:t>Source: WA DOH death certificates </a:t>
            </a:r>
          </a:p>
          <a:p>
            <a:r>
              <a:rPr lang="en-US" sz="1100">
                <a:solidFill>
                  <a:prstClr val="black"/>
                </a:solidFill>
                <a:latin typeface="Century Gothic" panose="020B0502020202020204" pitchFamily="34" charset="0"/>
              </a:rPr>
              <a:t>* Counts 10 to 16-rates unstable.</a:t>
            </a:r>
          </a:p>
        </p:txBody>
      </p:sp>
      <p:sp>
        <p:nvSpPr>
          <p:cNvPr id="10" name="Text Placeholder 2">
            <a:extLst>
              <a:ext uri="{FF2B5EF4-FFF2-40B4-BE49-F238E27FC236}">
                <a16:creationId xmlns:a16="http://schemas.microsoft.com/office/drawing/2014/main" id="{1594070F-2FAA-89FB-BFC4-2A4E2DF7F9B3}"/>
              </a:ext>
            </a:extLst>
          </p:cNvPr>
          <p:cNvSpPr txBox="1">
            <a:spLocks/>
          </p:cNvSpPr>
          <p:nvPr/>
        </p:nvSpPr>
        <p:spPr>
          <a:xfrm>
            <a:off x="4181182" y="1309513"/>
            <a:ext cx="4405897" cy="531626"/>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Comparing 2020, 2021, 2022 and 2023</a:t>
            </a:r>
          </a:p>
        </p:txBody>
      </p:sp>
      <p:sp>
        <p:nvSpPr>
          <p:cNvPr id="3" name="TextBox 2">
            <a:extLst>
              <a:ext uri="{FF2B5EF4-FFF2-40B4-BE49-F238E27FC236}">
                <a16:creationId xmlns:a16="http://schemas.microsoft.com/office/drawing/2014/main" id="{A3FBDFC4-A10B-5E14-5540-5B374C30895E}"/>
              </a:ext>
            </a:extLst>
          </p:cNvPr>
          <p:cNvSpPr txBox="1"/>
          <p:nvPr/>
        </p:nvSpPr>
        <p:spPr>
          <a:xfrm>
            <a:off x="168535" y="6326818"/>
            <a:ext cx="3444833" cy="523220"/>
          </a:xfrm>
          <a:prstGeom prst="rect">
            <a:avLst/>
          </a:prstGeom>
          <a:noFill/>
        </p:spPr>
        <p:txBody>
          <a:bodyPr wrap="square" rtlCol="0">
            <a:spAutoFit/>
          </a:bodyPr>
          <a:lstStyle/>
          <a:p>
            <a:r>
              <a:rPr lang="en-US" sz="1400"/>
              <a:t>AIAN: American Indian Alaskan Native</a:t>
            </a:r>
          </a:p>
          <a:p>
            <a:r>
              <a:rPr lang="en-US" sz="1400"/>
              <a:t>NH/PI: Native Hawaiian and Pacific Islander</a:t>
            </a:r>
          </a:p>
        </p:txBody>
      </p:sp>
      <p:sp>
        <p:nvSpPr>
          <p:cNvPr id="4" name="Star: 5 Points 3">
            <a:extLst>
              <a:ext uri="{FF2B5EF4-FFF2-40B4-BE49-F238E27FC236}">
                <a16:creationId xmlns:a16="http://schemas.microsoft.com/office/drawing/2014/main" id="{7569D220-6C87-959C-EA27-B9DF67488794}"/>
              </a:ext>
            </a:extLst>
          </p:cNvPr>
          <p:cNvSpPr/>
          <p:nvPr/>
        </p:nvSpPr>
        <p:spPr>
          <a:xfrm>
            <a:off x="6912077" y="3660526"/>
            <a:ext cx="255639" cy="235974"/>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769263"/>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Rebrand Colors">
      <a:dk1>
        <a:srgbClr val="000000"/>
      </a:dk1>
      <a:lt1>
        <a:srgbClr val="FFFFFF"/>
      </a:lt1>
      <a:dk2>
        <a:srgbClr val="3F3F3F"/>
      </a:dk2>
      <a:lt2>
        <a:srgbClr val="FFFFFF"/>
      </a:lt2>
      <a:accent1>
        <a:srgbClr val="2699BB"/>
      </a:accent1>
      <a:accent2>
        <a:srgbClr val="FFCC00"/>
      </a:accent2>
      <a:accent3>
        <a:srgbClr val="E8E8E8"/>
      </a:accent3>
      <a:accent4>
        <a:srgbClr val="6B7C8F"/>
      </a:accent4>
      <a:accent5>
        <a:srgbClr val="3069B2"/>
      </a:accent5>
      <a:accent6>
        <a:srgbClr val="3F3F3F"/>
      </a:accent6>
      <a:hlink>
        <a:srgbClr val="2699BB"/>
      </a:hlink>
      <a:folHlink>
        <a:srgbClr val="3069B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BC0E1661DB1D42B04F1C7F5931BB11" ma:contentTypeVersion="2" ma:contentTypeDescription="Create a new document." ma:contentTypeScope="" ma:versionID="692d5031129c76f3a9023e2c66c644f2">
  <xsd:schema xmlns:xsd="http://www.w3.org/2001/XMLSchema" xmlns:xs="http://www.w3.org/2001/XMLSchema" xmlns:p="http://schemas.microsoft.com/office/2006/metadata/properties" xmlns:ns2="705272f9-4722-48fb-941c-405cda110530" xmlns:ns3="fc8ba496-191c-4efa-995b-2397535f04d5" targetNamespace="http://schemas.microsoft.com/office/2006/metadata/properties" ma:root="true" ma:fieldsID="52e7cbb07a1486ed9b226ddd70231459" ns2:_="" ns3:_="">
    <xsd:import namespace="705272f9-4722-48fb-941c-405cda110530"/>
    <xsd:import namespace="fc8ba496-191c-4efa-995b-2397535f04d5"/>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3: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5272f9-4722-48fb-941c-405cda11053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8ba496-191c-4efa-995b-2397535f04d5" elementFormDefault="qualified">
    <xsd:import namespace="http://schemas.microsoft.com/office/2006/documentManagement/types"/>
    <xsd:import namespace="http://schemas.microsoft.com/office/infopath/2007/PartnerControls"/>
    <xsd:element name="Category" ma:index="11" nillable="true" ma:displayName="Category" ma:internalName="Category">
      <xsd:complexType>
        <xsd:complexContent>
          <xsd:extension base="dms:MultiChoice">
            <xsd:sequence>
              <xsd:element name="Value" maxOccurs="unbounded" minOccurs="0" nillable="true">
                <xsd:simpleType>
                  <xsd:restriction base="dms:Choice">
                    <xsd:enumeration value="Resources"/>
                    <xsd:enumeration value="News Release Process"/>
                  </xsd:restriction>
                </xsd:simpleType>
              </xsd:element>
            </xsd:sequence>
          </xsd:extension>
        </xsd:complexContent>
      </xsd:complexType>
    </xsd:element>
    <xsd:element name="Topic" ma:index="12" nillable="true" ma:displayName="Focus Area" ma:internalName="Topic">
      <xsd:complexType>
        <xsd:complexContent>
          <xsd:extension base="dms:MultiChoice">
            <xsd:sequence>
              <xsd:element name="Value" maxOccurs="unbounded" minOccurs="0" nillable="true">
                <xsd:simpleType>
                  <xsd:restriction base="dms:Choice">
                    <xsd:enumeration value="Collaboration"/>
                    <xsd:enumeration value="Crisis/Risk Communication"/>
                    <xsd:enumeration value="General"/>
                    <xsd:enumeration value="Reports"/>
                    <xsd:enumeration value="Media Relations"/>
                    <xsd:enumeration value="Media Relations Articles"/>
                    <xsd:enumeration value="PowerPoint"/>
                    <xsd:enumeration value="Social Media"/>
                    <xsd:enumeration value="Video"/>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fc8ba496-191c-4efa-995b-2397535f04d5">
      <Value>Resources</Value>
    </Category>
    <Topic xmlns="fc8ba496-191c-4efa-995b-2397535f04d5">
      <Value>PowerPoint</Value>
    </Topic>
    <_dlc_DocId xmlns="705272f9-4722-48fb-941c-405cda110530">7A4W3MJ5XWKC-2090435860-57</_dlc_DocId>
    <_dlc_DocIdUrl xmlns="705272f9-4722-48fb-941c-405cda110530">
      <Url>https://doh.sp.wa.gov/sites/OS/pr/cpa/_layouts/15/DocIdRedir.aspx?ID=7A4W3MJ5XWKC-2090435860-57</Url>
      <Description>7A4W3MJ5XWKC-2090435860-57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0865247-BFF8-4094-A1E3-953AAF601841}">
  <ds:schemaRefs>
    <ds:schemaRef ds:uri="http://schemas.microsoft.com/sharepoint/v3/contenttype/forms"/>
  </ds:schemaRefs>
</ds:datastoreItem>
</file>

<file path=customXml/itemProps2.xml><?xml version="1.0" encoding="utf-8"?>
<ds:datastoreItem xmlns:ds="http://schemas.openxmlformats.org/officeDocument/2006/customXml" ds:itemID="{44BFAF43-6E03-4D43-8E1E-68CCD6364568}">
  <ds:schemaRefs>
    <ds:schemaRef ds:uri="705272f9-4722-48fb-941c-405cda110530"/>
    <ds:schemaRef ds:uri="fc8ba496-191c-4efa-995b-2397535f04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DCB941-C581-444C-8E3C-E94646AACC21}">
  <ds:schemaRefs>
    <ds:schemaRef ds:uri="705272f9-4722-48fb-941c-405cda110530"/>
    <ds:schemaRef ds:uri="fc8ba496-191c-4efa-995b-2397535f04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B4F5C952-0622-4D38-B3C6-BA66DD130C2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203</TotalTime>
  <Words>2399</Words>
  <Application>Microsoft Office PowerPoint</Application>
  <PresentationFormat>Widescreen</PresentationFormat>
  <Paragraphs>228</Paragraphs>
  <Slides>19</Slides>
  <Notes>17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Courier New</vt:lpstr>
      <vt:lpstr>Georgia</vt:lpstr>
      <vt:lpstr>Segoe UI</vt:lpstr>
      <vt:lpstr>Wingdings</vt:lpstr>
      <vt:lpstr>Office Theme</vt:lpstr>
      <vt:lpstr>Confronting the opioid crisis: An overview of Washington state</vt:lpstr>
      <vt:lpstr>Background</vt:lpstr>
      <vt:lpstr>Proportion of Drug Types  Involved in Overdose Deaths, 2023</vt:lpstr>
      <vt:lpstr>The Importance of Language</vt:lpstr>
      <vt:lpstr>The Importance of Language Cont’d</vt:lpstr>
      <vt:lpstr>The Importance of Data</vt:lpstr>
      <vt:lpstr>Drug Overdose Death Rates by Sex Among Washington Residents</vt:lpstr>
      <vt:lpstr>Drug Overdose Death Rates by Race/Ethnicity Among Washington Residents</vt:lpstr>
      <vt:lpstr>Drug Overdose Death Rates by Race/Ethnicity</vt:lpstr>
      <vt:lpstr>Drug Overdose Death Rates Among  Hispanics Washington Residents</vt:lpstr>
      <vt:lpstr>Why are we seeing increasing trends for opioid misuse and opioid overdose deaths within Hispanic/Latino communities? This may be due to….</vt:lpstr>
      <vt:lpstr>Stigma</vt:lpstr>
      <vt:lpstr>Knowledge &amp; Awareness </vt:lpstr>
      <vt:lpstr>Socio-Cultural Factors Associated with Accessing Treatment</vt:lpstr>
      <vt:lpstr>What DOH is Doing to Help Address This</vt:lpstr>
      <vt:lpstr>PowerPoint Presentation</vt:lpstr>
      <vt:lpstr>Questions?</vt:lpstr>
      <vt:lpstr>PowerPoint Presentation</vt:lpstr>
      <vt:lpstr>PowerPoint Presentation</vt:lpstr>
    </vt:vector>
  </TitlesOfParts>
  <Company>Washington State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Dimitrova, Simana  (DOH)</dc:creator>
  <cp:lastModifiedBy>Perez, Elizabeth (DOH)</cp:lastModifiedBy>
  <cp:revision>2</cp:revision>
  <cp:lastPrinted>2019-06-24T22:33:15Z</cp:lastPrinted>
  <dcterms:created xsi:type="dcterms:W3CDTF">2018-03-05T22:02:38Z</dcterms:created>
  <dcterms:modified xsi:type="dcterms:W3CDTF">2024-12-03T04:46:37Z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0x01010079BC0E1661DB1D42B04F1C7F5931BB11</vt:lpwstr>
  </property>
  <property fmtid="{D5CDD505-2E9C-101B-9397-08002B2CF9AE}" pid="3" name="_dlc_DocIdItemGuid">
    <vt:lpwstr>f640e05c-14de-4082-a60c-89c409cdcca4</vt:lpwstr>
  </property>
  <property fmtid="{D5CDD505-2E9C-101B-9397-08002B2CF9AE}" pid="4" name="MSIP_Label_1520fa42-cf58-4c22-8b93-58cf1d3bd1cb_Enabled">
    <vt:lpwstr>true</vt:lpwstr>
  </property>
  <property fmtid="{D5CDD505-2E9C-101B-9397-08002B2CF9AE}" pid="5" name="MSIP_Label_1520fa42-cf58-4c22-8b93-58cf1d3bd1cb_SetDate">
    <vt:lpwstr>2023-01-19T16:39:19Z</vt:lpwstr>
  </property>
  <property fmtid="{D5CDD505-2E9C-101B-9397-08002B2CF9AE}" pid="6" name="MSIP_Label_1520fa42-cf58-4c22-8b93-58cf1d3bd1cb_Method">
    <vt:lpwstr>Standard</vt:lpwstr>
  </property>
  <property fmtid="{D5CDD505-2E9C-101B-9397-08002B2CF9AE}" pid="7" name="MSIP_Label_1520fa42-cf58-4c22-8b93-58cf1d3bd1cb_Name">
    <vt:lpwstr>Public Information</vt:lpwstr>
  </property>
  <property fmtid="{D5CDD505-2E9C-101B-9397-08002B2CF9AE}" pid="8" name="MSIP_Label_1520fa42-cf58-4c22-8b93-58cf1d3bd1cb_SiteId">
    <vt:lpwstr>11d0e217-264e-400a-8ba0-57dcc127d72d</vt:lpwstr>
  </property>
  <property fmtid="{D5CDD505-2E9C-101B-9397-08002B2CF9AE}" pid="9" name="MSIP_Label_1520fa42-cf58-4c22-8b93-58cf1d3bd1cb_ActionId">
    <vt:lpwstr>77be5adf-0877-4c21-8478-291dbc9ca470</vt:lpwstr>
  </property>
  <property fmtid="{D5CDD505-2E9C-101B-9397-08002B2CF9AE}" pid="10" name="MSIP_Label_1520fa42-cf58-4c22-8b93-58cf1d3bd1cb_ContentBits">
    <vt:lpwstr>0</vt:lpwstr>
  </property>
</Properties>
</file>